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Default Extension="jpeg" ContentType="image/jpeg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4" r:id="rId5"/>
    <p:sldId id="265" r:id="rId6"/>
    <p:sldId id="289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8" r:id="rId15"/>
    <p:sldId id="280" r:id="rId16"/>
    <p:sldId id="281" r:id="rId17"/>
    <p:sldId id="284" r:id="rId18"/>
    <p:sldId id="285" r:id="rId19"/>
    <p:sldId id="287" r:id="rId20"/>
    <p:sldId id="288" r:id="rId21"/>
    <p:sldId id="261" r:id="rId22"/>
    <p:sldId id="257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-96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F6461-1659-49AE-8874-F98EF2126A88}" type="datetimeFigureOut">
              <a:rPr lang="ru-RU" smtClean="0"/>
              <a:pPr/>
              <a:t>27.01.2023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E5D78-7C87-4912-859F-B8988353BE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2300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F6461-1659-49AE-8874-F98EF2126A88}" type="datetimeFigureOut">
              <a:rPr lang="ru-RU" smtClean="0"/>
              <a:pPr/>
              <a:t>27.01.2023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E5D78-7C87-4912-859F-B8988353BE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53260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F6461-1659-49AE-8874-F98EF2126A88}" type="datetimeFigureOut">
              <a:rPr lang="ru-RU" smtClean="0"/>
              <a:pPr/>
              <a:t>27.01.2023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E5D78-7C87-4912-859F-B8988353BE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81538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F6461-1659-49AE-8874-F98EF2126A88}" type="datetimeFigureOut">
              <a:rPr lang="ru-RU" smtClean="0"/>
              <a:pPr/>
              <a:t>27.01.2023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E5D78-7C87-4912-859F-B8988353BE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03530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F6461-1659-49AE-8874-F98EF2126A88}" type="datetimeFigureOut">
              <a:rPr lang="ru-RU" smtClean="0"/>
              <a:pPr/>
              <a:t>27.01.2023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E5D78-7C87-4912-859F-B8988353BE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0985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F6461-1659-49AE-8874-F98EF2126A88}" type="datetimeFigureOut">
              <a:rPr lang="ru-RU" smtClean="0"/>
              <a:pPr/>
              <a:t>27.01.2023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E5D78-7C87-4912-859F-B8988353BE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71082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F6461-1659-49AE-8874-F98EF2126A88}" type="datetimeFigureOut">
              <a:rPr lang="ru-RU" smtClean="0"/>
              <a:pPr/>
              <a:t>27.01.2023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E5D78-7C87-4912-859F-B8988353BE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77063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F6461-1659-49AE-8874-F98EF2126A88}" type="datetimeFigureOut">
              <a:rPr lang="ru-RU" smtClean="0"/>
              <a:pPr/>
              <a:t>27.01.2023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E5D78-7C87-4912-859F-B8988353BE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7348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F6461-1659-49AE-8874-F98EF2126A88}" type="datetimeFigureOut">
              <a:rPr lang="ru-RU" smtClean="0"/>
              <a:pPr/>
              <a:t>27.01.2023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E5D78-7C87-4912-859F-B8988353BE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66175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F6461-1659-49AE-8874-F98EF2126A88}" type="datetimeFigureOut">
              <a:rPr lang="ru-RU" smtClean="0"/>
              <a:pPr/>
              <a:t>27.01.2023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E5D78-7C87-4912-859F-B8988353BE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45192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F6461-1659-49AE-8874-F98EF2126A88}" type="datetimeFigureOut">
              <a:rPr lang="ru-RU" smtClean="0"/>
              <a:pPr/>
              <a:t>27.01.2023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E5D78-7C87-4912-859F-B8988353BE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36637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0000"/>
                <a:lumOff val="40000"/>
              </a:schemeClr>
            </a:gs>
            <a:gs pos="80000">
              <a:schemeClr val="accent4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F6461-1659-49AE-8874-F98EF2126A88}" type="datetimeFigureOut">
              <a:rPr lang="ru-RU" smtClean="0"/>
              <a:pPr/>
              <a:t>27.01.2023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3E5D78-7C87-4912-859F-B8988353BE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73580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slide" Target="slide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slide" Target="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13" Type="http://schemas.openxmlformats.org/officeDocument/2006/relationships/image" Target="../media/image61.jpeg"/><Relationship Id="rId3" Type="http://schemas.openxmlformats.org/officeDocument/2006/relationships/audio" Target="../media/audio2.wav"/><Relationship Id="rId7" Type="http://schemas.openxmlformats.org/officeDocument/2006/relationships/image" Target="../media/image55.png"/><Relationship Id="rId12" Type="http://schemas.openxmlformats.org/officeDocument/2006/relationships/image" Target="../media/image6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5" Type="http://schemas.openxmlformats.org/officeDocument/2006/relationships/image" Target="../media/image6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Relationship Id="rId1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" Target="slide7.xml"/><Relationship Id="rId7" Type="http://schemas.openxmlformats.org/officeDocument/2006/relationships/image" Target="../media/image12.jpeg"/><Relationship Id="rId12" Type="http://schemas.openxmlformats.org/officeDocument/2006/relationships/slide" Target="slide20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slide" Target="slide6.xml"/><Relationship Id="rId5" Type="http://schemas.openxmlformats.org/officeDocument/2006/relationships/slide" Target="slide14.xml"/><Relationship Id="rId10" Type="http://schemas.openxmlformats.org/officeDocument/2006/relationships/slide" Target="slide17.xml"/><Relationship Id="rId4" Type="http://schemas.openxmlformats.org/officeDocument/2006/relationships/image" Target="../media/image11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600" y="403038"/>
            <a:ext cx="116486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сада №64 "Искорка"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Старооскольского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округа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642390" y="5073692"/>
            <a:ext cx="3882886" cy="1507217"/>
          </a:xfrm>
          <a:prstGeom prst="roundRect">
            <a:avLst/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Презентацию подготовили: </a:t>
            </a:r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 </a:t>
            </a:r>
          </a:p>
          <a:p>
            <a:pPr algn="ctr"/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младшей группы  № 8</a:t>
            </a:r>
          </a:p>
          <a:p>
            <a:pPr algn="ctr"/>
            <a:r>
              <a:rPr lang="ru-RU" sz="2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Мараханова</a:t>
            </a:r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С.А., Петрова С.С</a:t>
            </a:r>
            <a:endParaRPr lang="ru-RU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824" y="166255"/>
            <a:ext cx="5223721" cy="6858000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4612469" y="1972951"/>
            <a:ext cx="7136295" cy="2087216"/>
          </a:xfrm>
          <a:prstGeom prst="roundRect">
            <a:avLst/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prstTxWarp prst="textChevronInverted">
              <a:avLst/>
            </a:prstTxWarp>
          </a:bodyPr>
          <a:lstStyle/>
          <a:p>
            <a:pPr algn="ctr"/>
            <a:r>
              <a:rPr lang="ru-RU" sz="4400" b="1" dirty="0" smtClean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Есть такая профессия «Строитель»!</a:t>
            </a:r>
            <a:endParaRPr lang="ru-RU" sz="4400" b="1" dirty="0">
              <a:ln w="9525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21757511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2262" y="1219200"/>
            <a:ext cx="7713373" cy="3351369"/>
          </a:xfrm>
          <a:prstGeom prst="rect">
            <a:avLst/>
          </a:prstGeom>
        </p:spPr>
      </p:pic>
      <p:pic>
        <p:nvPicPr>
          <p:cNvPr id="11267" name="Picture 6" descr="profess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5797">
            <a:off x="7110125" y="3476047"/>
            <a:ext cx="4679950" cy="3246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8" descr="092585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9869">
            <a:off x="8621799" y="457715"/>
            <a:ext cx="3195637" cy="2720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9"/>
          <p:cNvSpPr txBox="1">
            <a:spLocks noChangeArrowheads="1"/>
          </p:cNvSpPr>
          <p:nvPr/>
        </p:nvSpPr>
        <p:spPr bwMode="auto">
          <a:xfrm>
            <a:off x="592840" y="1462026"/>
            <a:ext cx="7172216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 b="1" dirty="0">
                <a:cs typeface="Times New Roman" panose="02020603050405020304" pitchFamily="18" charset="0"/>
              </a:rPr>
              <a:t>Дому необходима крыша! Любое здание жилое или промышленное покрывается кровлей. Заготовкой и укладкой кровли занимается кровельщик. Основная задача кровельщика - уложить кровлю так, чтобы она как можно дольше служила людям.</a:t>
            </a:r>
            <a:r>
              <a:rPr lang="ru-RU" altLang="ru-RU" sz="2400" dirty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Oval 8"/>
          <p:cNvSpPr>
            <a:spLocks noChangeArrowheads="1"/>
          </p:cNvSpPr>
          <p:nvPr/>
        </p:nvSpPr>
        <p:spPr bwMode="auto">
          <a:xfrm>
            <a:off x="3946020" y="66675"/>
            <a:ext cx="4570124" cy="958995"/>
          </a:xfrm>
          <a:prstGeom prst="ellipse">
            <a:avLst/>
          </a:prstGeom>
          <a:ln w="28575"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0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Кровельщик</a:t>
            </a:r>
            <a:endParaRPr lang="ru-RU" altLang="ru-RU" sz="40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4845343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0173" y="3602182"/>
            <a:ext cx="6031345" cy="2567709"/>
          </a:xfrm>
          <a:prstGeom prst="rect">
            <a:avLst/>
          </a:prstGeom>
        </p:spPr>
      </p:pic>
      <p:pic>
        <p:nvPicPr>
          <p:cNvPr id="12291" name="Picture 6" descr="f8811d716d240292abdc5869a80e747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0662">
            <a:off x="196685" y="1357587"/>
            <a:ext cx="4297893" cy="28541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8" descr="%D1%88%D1%82%D1%83%D0%BA%D0%B0%D1%82%D1%83%D1%8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291" y="666678"/>
            <a:ext cx="3727450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Rectangle 9"/>
          <p:cNvSpPr>
            <a:spLocks noChangeArrowheads="1"/>
          </p:cNvSpPr>
          <p:nvPr/>
        </p:nvSpPr>
        <p:spPr bwMode="auto">
          <a:xfrm>
            <a:off x="2706254" y="4192079"/>
            <a:ext cx="517857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 b="1" dirty="0" smtClean="0">
                <a:cs typeface="Times New Roman" panose="02020603050405020304" pitchFamily="18" charset="0"/>
              </a:rPr>
              <a:t>Выравнивает </a:t>
            </a:r>
            <a:r>
              <a:rPr lang="ru-RU" altLang="ru-RU" sz="2800" b="1" dirty="0">
                <a:cs typeface="Times New Roman" panose="02020603050405020304" pitchFamily="18" charset="0"/>
              </a:rPr>
              <a:t>и декорирует поверхности стен с помощью специальных смесей.</a:t>
            </a:r>
            <a:r>
              <a:rPr lang="ru-RU" altLang="ru-RU" sz="2400" dirty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Oval 8"/>
          <p:cNvSpPr>
            <a:spLocks noChangeArrowheads="1"/>
          </p:cNvSpPr>
          <p:nvPr/>
        </p:nvSpPr>
        <p:spPr bwMode="auto">
          <a:xfrm>
            <a:off x="2920784" y="187181"/>
            <a:ext cx="4570124" cy="958995"/>
          </a:xfrm>
          <a:prstGeom prst="ellipse">
            <a:avLst/>
          </a:prstGeom>
          <a:ln w="28575"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0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Штукатур</a:t>
            </a:r>
            <a:endParaRPr lang="ru-RU" altLang="ru-RU" sz="40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12088770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0176" y="1205345"/>
            <a:ext cx="6031345" cy="3256323"/>
          </a:xfrm>
          <a:prstGeom prst="rect">
            <a:avLst/>
          </a:prstGeom>
        </p:spPr>
      </p:pic>
      <p:pic>
        <p:nvPicPr>
          <p:cNvPr id="13315" name="Picture 6" descr="10018667_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r="-1089" b="11550"/>
          <a:stretch/>
        </p:blipFill>
        <p:spPr bwMode="auto">
          <a:xfrm rot="428668">
            <a:off x="6411046" y="3492213"/>
            <a:ext cx="5679353" cy="33011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8" descr="e2c1bedd6c4aa8dda3ff9e8e253c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3174">
            <a:off x="888135" y="1933697"/>
            <a:ext cx="2703513" cy="4321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9"/>
          <p:cNvSpPr txBox="1">
            <a:spLocks noChangeArrowheads="1"/>
          </p:cNvSpPr>
          <p:nvPr/>
        </p:nvSpPr>
        <p:spPr bwMode="auto">
          <a:xfrm>
            <a:off x="3805383" y="1477818"/>
            <a:ext cx="576349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 dirty="0" smtClean="0">
                <a:cs typeface="Times New Roman" panose="02020603050405020304" pitchFamily="18" charset="0"/>
              </a:rPr>
              <a:t>Окрашивает </a:t>
            </a:r>
            <a:r>
              <a:rPr lang="ru-RU" altLang="ru-RU" sz="2400" b="1" dirty="0">
                <a:cs typeface="Times New Roman" panose="02020603050405020304" pitchFamily="18" charset="0"/>
              </a:rPr>
              <a:t>любые поверхности, нуждающиеся в покраске, – будь то стены, полы в здании, газовые трубы или забор, мебель или корабли.</a:t>
            </a:r>
            <a:br>
              <a:rPr lang="ru-RU" altLang="ru-RU" sz="2400" b="1" dirty="0">
                <a:cs typeface="Times New Roman" panose="02020603050405020304" pitchFamily="18" charset="0"/>
              </a:rPr>
            </a:br>
            <a:r>
              <a:rPr lang="ru-RU" altLang="ru-RU" sz="2400" b="1" dirty="0">
                <a:cs typeface="Times New Roman" panose="02020603050405020304" pitchFamily="18" charset="0"/>
              </a:rPr>
              <a:t>Он наносит краску (или наклеивает обои) на уже подготовленную поверхность </a:t>
            </a:r>
          </a:p>
        </p:txBody>
      </p:sp>
      <p:sp>
        <p:nvSpPr>
          <p:cNvPr id="6" name="Oval 8"/>
          <p:cNvSpPr>
            <a:spLocks noChangeArrowheads="1"/>
          </p:cNvSpPr>
          <p:nvPr/>
        </p:nvSpPr>
        <p:spPr bwMode="auto">
          <a:xfrm>
            <a:off x="3700176" y="61048"/>
            <a:ext cx="4570124" cy="958995"/>
          </a:xfrm>
          <a:prstGeom prst="ellipse">
            <a:avLst/>
          </a:prstGeom>
          <a:ln w="28575"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0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Маляр</a:t>
            </a:r>
            <a:endParaRPr lang="ru-RU" altLang="ru-RU" sz="40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13652005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3650" y="2549129"/>
            <a:ext cx="7255889" cy="3115652"/>
          </a:xfrm>
          <a:prstGeom prst="rect">
            <a:avLst/>
          </a:prstGeom>
        </p:spPr>
      </p:pic>
      <p:pic>
        <p:nvPicPr>
          <p:cNvPr id="14339" name="Picture 6" descr="234618618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r="-286" b="15847"/>
          <a:stretch/>
        </p:blipFill>
        <p:spPr bwMode="auto">
          <a:xfrm rot="21054148">
            <a:off x="7588423" y="359739"/>
            <a:ext cx="4435628" cy="24772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8" descr="constraction-worker-carpenter-royalty-free-stock-photography-10145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459" b="-3624"/>
          <a:stretch>
            <a:fillRect/>
          </a:stretch>
        </p:blipFill>
        <p:spPr bwMode="auto">
          <a:xfrm rot="21216989">
            <a:off x="236941" y="368474"/>
            <a:ext cx="3070215" cy="32180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9"/>
          <p:cNvSpPr txBox="1">
            <a:spLocks noChangeArrowheads="1"/>
          </p:cNvSpPr>
          <p:nvPr/>
        </p:nvSpPr>
        <p:spPr bwMode="auto">
          <a:xfrm>
            <a:off x="2246457" y="3122308"/>
            <a:ext cx="7255889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800" b="1" dirty="0" smtClean="0">
                <a:cs typeface="Times New Roman" panose="02020603050405020304" pitchFamily="18" charset="0"/>
              </a:rPr>
              <a:t>Специалист </a:t>
            </a:r>
            <a:r>
              <a:rPr lang="ru-RU" altLang="ru-RU" sz="2800" b="1" dirty="0">
                <a:cs typeface="Times New Roman" panose="02020603050405020304" pitchFamily="18" charset="0"/>
              </a:rPr>
              <a:t>выполняет работы, связанные с обработкой древесины и изготовлением из нее разнообразных деталей, изделий и строительных конструкций. </a:t>
            </a:r>
          </a:p>
        </p:txBody>
      </p:sp>
      <p:sp>
        <p:nvSpPr>
          <p:cNvPr id="7" name="Oval 8"/>
          <p:cNvSpPr>
            <a:spLocks noChangeArrowheads="1"/>
          </p:cNvSpPr>
          <p:nvPr/>
        </p:nvSpPr>
        <p:spPr bwMode="auto">
          <a:xfrm>
            <a:off x="3574350" y="196524"/>
            <a:ext cx="4570124" cy="958995"/>
          </a:xfrm>
          <a:prstGeom prst="ellipse">
            <a:avLst/>
          </a:prstGeom>
          <a:ln w="28575"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0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Плотник</a:t>
            </a:r>
            <a:endParaRPr lang="ru-RU" altLang="ru-RU" sz="40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10592803" y="6088246"/>
            <a:ext cx="1405347" cy="527670"/>
            <a:chOff x="5197366" y="2932815"/>
            <a:chExt cx="1405347" cy="527670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5201587" y="2932815"/>
              <a:ext cx="1401126" cy="52767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Скругленный прямоугольник 4"/>
            <p:cNvSpPr/>
            <p:nvPr/>
          </p:nvSpPr>
          <p:spPr>
            <a:xfrm>
              <a:off x="5197366" y="2958575"/>
              <a:ext cx="1349608" cy="4761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l" defTabSz="9779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kern="1200" dirty="0" smtClean="0">
                  <a:hlinkClick r:id="rId6" action="ppaction://hlinksldjump"/>
                </a:rPr>
                <a:t>Маршрут</a:t>
              </a:r>
              <a:endParaRPr lang="ru-RU" sz="2200" kern="1200" dirty="0"/>
            </a:p>
          </p:txBody>
        </p:sp>
      </p:grpSp>
    </p:spTree>
    <p:custDataLst>
      <p:tags r:id="rId1"/>
    </p:custDataLst>
    <p:extLst>
      <p:ext uri="{BB962C8B-B14F-4D97-AF65-F5344CB8AC3E}">
        <p14:creationId xmlns="" xmlns:p14="http://schemas.microsoft.com/office/powerpoint/2010/main" val="16196755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2" descr="http://www.rent-stroy.ru/userfiles/image/goods/hitachizx220lc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1" y="1496003"/>
            <a:ext cx="4952422" cy="40114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4" name="Текст 3"/>
          <p:cNvSpPr>
            <a:spLocks/>
          </p:cNvSpPr>
          <p:nvPr/>
        </p:nvSpPr>
        <p:spPr bwMode="auto">
          <a:xfrm>
            <a:off x="-225568" y="5507410"/>
            <a:ext cx="573087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ru-RU" altLang="ru-RU" sz="3600" b="1" spc="50" dirty="0">
                <a:ln w="952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altLang="ru-RU" sz="3600" b="1" spc="50" dirty="0" smtClean="0">
                <a:ln w="952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кскаватор</a:t>
            </a:r>
            <a:endParaRPr lang="ru-RU" altLang="ru-RU" sz="3600" b="1" spc="50" dirty="0">
              <a:ln w="952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7"/>
          <p:cNvSpPr>
            <a:spLocks noChangeArrowheads="1"/>
          </p:cNvSpPr>
          <p:nvPr/>
        </p:nvSpPr>
        <p:spPr bwMode="auto">
          <a:xfrm>
            <a:off x="1755123" y="193827"/>
            <a:ext cx="7395729" cy="983378"/>
          </a:xfrm>
          <a:prstGeom prst="roundRect">
            <a:avLst>
              <a:gd name="adj" fmla="val 16667"/>
            </a:avLst>
          </a:prstGeom>
          <a:ln w="28575"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>
            <a:prstTxWarp prst="textChevron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400" b="1" spc="50" dirty="0" smtClean="0">
                <a:ln w="952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Строительная спецтехника:</a:t>
            </a:r>
            <a:endParaRPr lang="ru-RU" altLang="ru-RU" sz="4400" b="1" dirty="0">
              <a:ln w="952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Picture 2" descr="http://biz.progtech.ru/bord/images/136153_1357icCABURcQhS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779" y="1625312"/>
            <a:ext cx="4876800" cy="40114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69854" y="5537656"/>
            <a:ext cx="23706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3600" b="1" spc="50" dirty="0" smtClean="0">
                <a:ln w="952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Бульдозер</a:t>
            </a:r>
            <a:endParaRPr lang="ru-RU" sz="3600" dirty="0">
              <a:ln w="952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00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2" descr="http://www.igrushka-spb.ru/published/publicdata/IGRUSH12WA/attachments/SC/products_pictures/3462864_igrovoj-nabor-podemnyj-kran-harbour-rabochij1z_en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335" y="680896"/>
            <a:ext cx="5258374" cy="4823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/>
          </p:cNvSpPr>
          <p:nvPr/>
        </p:nvSpPr>
        <p:spPr bwMode="auto">
          <a:xfrm>
            <a:off x="357335" y="5790480"/>
            <a:ext cx="54864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36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Подъёмный кран</a:t>
            </a:r>
            <a:endParaRPr lang="ru-RU" altLang="ru-RU" sz="36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5" descr="f15aea6a51ecea7a8a1456541acbe74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757382"/>
            <a:ext cx="5444510" cy="47468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Текст 3"/>
          <p:cNvSpPr>
            <a:spLocks/>
          </p:cNvSpPr>
          <p:nvPr/>
        </p:nvSpPr>
        <p:spPr bwMode="auto">
          <a:xfrm>
            <a:off x="5843735" y="5790480"/>
            <a:ext cx="54864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36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Дорожный каток</a:t>
            </a:r>
            <a:endParaRPr lang="ru-RU" altLang="ru-RU" sz="36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03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tech4stroy.ru/upload/companies/price_photos/209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15" y="709757"/>
            <a:ext cx="5367049" cy="45919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Текст 3"/>
          <p:cNvSpPr>
            <a:spLocks/>
          </p:cNvSpPr>
          <p:nvPr/>
        </p:nvSpPr>
        <p:spPr bwMode="auto">
          <a:xfrm>
            <a:off x="253639" y="5747617"/>
            <a:ext cx="477094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36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Самосвал</a:t>
            </a:r>
            <a:endParaRPr lang="ru-RU" altLang="ru-RU" sz="36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1678" y="709757"/>
            <a:ext cx="5293158" cy="4684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7223615" y="5744611"/>
            <a:ext cx="3526735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ru-RU" altLang="ru-RU" sz="36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Бетономешалка</a:t>
            </a:r>
            <a:endParaRPr lang="ru-RU" altLang="ru-RU" sz="36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5080644" y="5968325"/>
            <a:ext cx="1401126" cy="527670"/>
            <a:chOff x="-5501390" y="-125178"/>
            <a:chExt cx="1401126" cy="527670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-5501390" y="-125178"/>
              <a:ext cx="1401126" cy="52767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Скругленный прямоугольник 4"/>
            <p:cNvSpPr/>
            <p:nvPr/>
          </p:nvSpPr>
          <p:spPr>
            <a:xfrm>
              <a:off x="-5490621" y="-114409"/>
              <a:ext cx="1349608" cy="4761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l" defTabSz="9779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kern="1200" dirty="0" smtClean="0">
                  <a:hlinkClick r:id="rId4" action="ppaction://hlinksldjump"/>
                </a:rPr>
                <a:t>Маршрут</a:t>
              </a:r>
              <a:endParaRPr lang="ru-RU" sz="2200" kern="120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303191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616564" y="1542349"/>
            <a:ext cx="7364227" cy="4644374"/>
          </a:xfrm>
          <a:prstGeom prst="roundRect">
            <a:avLst/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200" b="1" dirty="0" smtClean="0">
              <a:ln w="9525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ln w="9525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/>
          </p:cNvSpPr>
          <p:nvPr/>
        </p:nvSpPr>
        <p:spPr bwMode="auto">
          <a:xfrm>
            <a:off x="1126836" y="1557339"/>
            <a:ext cx="9217314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14350" indent="-51435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+mj-lt"/>
              <a:buAutoNum type="arabicPeriod"/>
              <a:defRPr/>
            </a:pPr>
            <a:r>
              <a:rPr lang="ru-RU" altLang="ru-RU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Кирпич                                    </a:t>
            </a:r>
          </a:p>
          <a:p>
            <a:pPr eaLnBrk="1" hangingPunct="1">
              <a:buFont typeface="+mj-lt"/>
              <a:buAutoNum type="arabicPeriod"/>
              <a:defRPr/>
            </a:pPr>
            <a:r>
              <a:rPr lang="ru-RU" altLang="ru-RU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Песок</a:t>
            </a:r>
          </a:p>
          <a:p>
            <a:pPr eaLnBrk="1" hangingPunct="1">
              <a:buFont typeface="+mj-lt"/>
              <a:buAutoNum type="arabicPeriod"/>
              <a:defRPr/>
            </a:pPr>
            <a:r>
              <a:rPr lang="ru-RU" altLang="ru-RU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Цемент                                                                     </a:t>
            </a:r>
          </a:p>
          <a:p>
            <a:pPr eaLnBrk="1" hangingPunct="1">
              <a:buFont typeface="+mj-lt"/>
              <a:buAutoNum type="arabicPeriod"/>
              <a:defRPr/>
            </a:pPr>
            <a:r>
              <a:rPr lang="ru-RU" altLang="ru-RU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Шифер</a:t>
            </a:r>
          </a:p>
          <a:p>
            <a:pPr eaLnBrk="1" hangingPunct="1">
              <a:buFont typeface="+mj-lt"/>
              <a:buAutoNum type="arabicPeriod"/>
              <a:defRPr/>
            </a:pPr>
            <a:r>
              <a:rPr lang="ru-RU" altLang="ru-RU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Брёвна</a:t>
            </a:r>
          </a:p>
          <a:p>
            <a:pPr eaLnBrk="1" hangingPunct="1">
              <a:buFont typeface="+mj-lt"/>
              <a:buAutoNum type="arabicPeriod"/>
              <a:defRPr/>
            </a:pPr>
            <a:r>
              <a:rPr lang="ru-RU" altLang="ru-RU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Плиты                                                                   </a:t>
            </a:r>
          </a:p>
          <a:p>
            <a:pPr eaLnBrk="1" hangingPunct="1">
              <a:buFont typeface="+mj-lt"/>
              <a:buAutoNum type="arabicPeriod"/>
              <a:defRPr/>
            </a:pPr>
            <a:r>
              <a:rPr lang="ru-RU" altLang="ru-RU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Доски                                   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ru-RU" altLang="ru-RU" dirty="0"/>
              <a:t>                                       </a:t>
            </a:r>
            <a:r>
              <a:rPr lang="ru-RU" altLang="ru-RU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</a:t>
            </a:r>
            <a:r>
              <a:rPr lang="ru-RU" alt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ru-RU" altLang="ru-RU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ru-RU" altLang="ru-RU" dirty="0"/>
          </a:p>
        </p:txBody>
      </p:sp>
      <p:pic>
        <p:nvPicPr>
          <p:cNvPr id="8196" name="Picture 2" descr="http://im2-tub-ru.yandex.net/i?id=87032201-30-72&amp;n=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348" y="1238013"/>
            <a:ext cx="2096887" cy="15790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6" descr="http://im0-tub-ru.yandex.net/i?id=403833804-55-72&amp;n=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270" y="4285676"/>
            <a:ext cx="2242909" cy="17800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8" descr="http://im3-tub-ru.yandex.net/i?id=316888084-17-72&amp;n=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243" y="2636837"/>
            <a:ext cx="1563529" cy="17343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8" descr="http://im0-tub-ru.yandex.net/i?id=14294706-35-72&amp;n=2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095" y="4818804"/>
            <a:ext cx="2442500" cy="1665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4" descr="http://im2-tub-ru.yandex.net/i?id=121403614-09-72&amp;n=2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025" y="1103020"/>
            <a:ext cx="1824831" cy="1849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2" descr="http://im3-tub-ru.yandex.net/i?id=71572455-54-72&amp;n=2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186" y="4993997"/>
            <a:ext cx="2020989" cy="16639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 descr="http://im3-tub-ru.yandex.net/i?id=22638408-12-72&amp;n=2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817" y="2655423"/>
            <a:ext cx="2412615" cy="16228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7"/>
          <p:cNvSpPr>
            <a:spLocks noChangeArrowheads="1"/>
          </p:cNvSpPr>
          <p:nvPr/>
        </p:nvSpPr>
        <p:spPr bwMode="auto">
          <a:xfrm>
            <a:off x="2482561" y="129917"/>
            <a:ext cx="6391564" cy="886876"/>
          </a:xfrm>
          <a:prstGeom prst="roundRect">
            <a:avLst>
              <a:gd name="adj" fmla="val 16667"/>
            </a:avLst>
          </a:prstGeom>
          <a:ln w="28575"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>
            <a:prstTxWarp prst="textChevron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400" b="1" spc="50" dirty="0" smtClean="0">
                <a:ln w="952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Строительные материалы :</a:t>
            </a:r>
            <a:endParaRPr lang="ru-RU" altLang="ru-RU" sz="4400" b="1" dirty="0">
              <a:ln w="952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193850" y="6133218"/>
            <a:ext cx="1401126" cy="531891"/>
            <a:chOff x="-5201587" y="2977787"/>
            <a:chExt cx="1401126" cy="531891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-5201587" y="2977787"/>
              <a:ext cx="1401126" cy="52767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Скругленный прямоугольник 4"/>
            <p:cNvSpPr/>
            <p:nvPr/>
          </p:nvSpPr>
          <p:spPr>
            <a:xfrm>
              <a:off x="-5190818" y="3033526"/>
              <a:ext cx="1349608" cy="4761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l" defTabSz="9779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kern="1200" dirty="0" smtClean="0">
                  <a:hlinkClick r:id="rId9" action="ppaction://hlinksldjump"/>
                </a:rPr>
                <a:t>Маршрут</a:t>
              </a:r>
              <a:endParaRPr lang="ru-RU" sz="2200" kern="120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22205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1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5" descr="immeuble-construc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228149"/>
            <a:ext cx="5916989" cy="3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2482561" y="129917"/>
            <a:ext cx="6391564" cy="886876"/>
          </a:xfrm>
          <a:prstGeom prst="roundRect">
            <a:avLst>
              <a:gd name="adj" fmla="val 16667"/>
            </a:avLst>
          </a:prstGeom>
          <a:ln w="28575"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>
            <a:prstTxWarp prst="textChevron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400" b="1" spc="50" dirty="0" smtClean="0">
                <a:ln w="952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Строительные площадки :</a:t>
            </a:r>
            <a:endParaRPr lang="ru-RU" altLang="ru-RU" sz="4400" b="1" dirty="0">
              <a:ln w="952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Picture 6" descr="montazh-sendvich-paneley-svoimi-rukam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2933338"/>
            <a:ext cx="5689600" cy="39246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6099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25188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15" y="651426"/>
            <a:ext cx="5259756" cy="3945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9-08-11677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515" y="2862468"/>
            <a:ext cx="5161998" cy="3821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223831" y="6118227"/>
            <a:ext cx="1401126" cy="527670"/>
            <a:chOff x="0" y="9734"/>
            <a:chExt cx="1401126" cy="527670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0" y="9734"/>
              <a:ext cx="1401126" cy="52767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25759" y="35493"/>
              <a:ext cx="1349608" cy="4761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l" defTabSz="9779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kern="1200" dirty="0" smtClean="0">
                  <a:hlinkClick r:id="rId4" action="ppaction://hlinksldjump"/>
                </a:rPr>
                <a:t>Маршрут</a:t>
              </a:r>
              <a:endParaRPr lang="ru-RU" sz="2200" kern="120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66101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667" y="657339"/>
            <a:ext cx="2571653" cy="3330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395" y="657339"/>
            <a:ext cx="2571654" cy="3330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5" y="454779"/>
            <a:ext cx="2728057" cy="3533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466109" y="189123"/>
            <a:ext cx="6918036" cy="780695"/>
          </a:xfrm>
          <a:prstGeom prst="roundRect">
            <a:avLst/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prstTxWarp prst="textChevron">
              <a:avLst/>
            </a:prstTxWarp>
          </a:bodyPr>
          <a:lstStyle/>
          <a:p>
            <a:pPr algn="ctr"/>
            <a:r>
              <a:rPr lang="ru-RU" sz="4400" b="1" dirty="0" smtClean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Страна «Профессия» !</a:t>
            </a:r>
            <a:endParaRPr lang="ru-RU" sz="4400" b="1" dirty="0">
              <a:ln w="9525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524" y="3564609"/>
            <a:ext cx="2642476" cy="3422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058" y="3661440"/>
            <a:ext cx="2567710" cy="3325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793" y="3610512"/>
            <a:ext cx="2571589" cy="3330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Выгнутая влево стрелка 13"/>
          <p:cNvSpPr/>
          <p:nvPr/>
        </p:nvSpPr>
        <p:spPr>
          <a:xfrm>
            <a:off x="1315829" y="3767247"/>
            <a:ext cx="739240" cy="1720161"/>
          </a:xfrm>
          <a:prstGeom prst="curvedRightArrow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5" name="Выгнутая влево стрелка 14"/>
          <p:cNvSpPr/>
          <p:nvPr/>
        </p:nvSpPr>
        <p:spPr>
          <a:xfrm rot="14594842">
            <a:off x="4701491" y="3596046"/>
            <a:ext cx="739240" cy="1720161"/>
          </a:xfrm>
          <a:prstGeom prst="curvedRightArrow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7" name="Выгнутая вправо стрелка 16"/>
          <p:cNvSpPr/>
          <p:nvPr/>
        </p:nvSpPr>
        <p:spPr>
          <a:xfrm>
            <a:off x="6168168" y="2399258"/>
            <a:ext cx="803564" cy="1588654"/>
          </a:xfrm>
          <a:prstGeom prst="curvedLeftArrow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Выгнутая вправо стрелка 17"/>
          <p:cNvSpPr/>
          <p:nvPr/>
        </p:nvSpPr>
        <p:spPr>
          <a:xfrm rot="19828553">
            <a:off x="10690889" y="2304409"/>
            <a:ext cx="803564" cy="1588654"/>
          </a:xfrm>
          <a:prstGeom prst="curvedLeftArrow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Выгнутая влево стрелка 18"/>
          <p:cNvSpPr/>
          <p:nvPr/>
        </p:nvSpPr>
        <p:spPr>
          <a:xfrm rot="14594842">
            <a:off x="8571640" y="3536253"/>
            <a:ext cx="739240" cy="1720161"/>
          </a:xfrm>
          <a:prstGeom prst="curvedRightArrow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1215250031"/>
      </p:ext>
    </p:extLst>
  </p:cSld>
  <p:clrMapOvr>
    <a:masterClrMapping/>
  </p:clrMapOvr>
  <p:transition spd="slow" advTm="160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7" grpId="0" animBg="1"/>
      <p:bldP spid="18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http://cw-yalta.ru/wp-content/uploads/2015/05/Funny-cartoon-builders-vector-illustration-24.jp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31904" y="1124744"/>
            <a:ext cx="2726336" cy="5256584"/>
          </a:xfrm>
          <a:prstGeom prst="rect">
            <a:avLst/>
          </a:prstGeom>
          <a:noFill/>
        </p:spPr>
      </p:pic>
      <p:pic>
        <p:nvPicPr>
          <p:cNvPr id="2060" name="Picture 12" descr="http://kco-nn.ru/image/catalog/detskie-sady/igry-i-igrushki/rolevye-igrushki/igrushki-dlya-malchikov/1608048-yaschik-dlya-instrumentov/upload/3c59a1dabbaa7d23a85ce1a41cba1f3539444c03.jpg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31704" y="4725144"/>
            <a:ext cx="3096344" cy="2132856"/>
          </a:xfrm>
          <a:prstGeom prst="rect">
            <a:avLst/>
          </a:prstGeom>
          <a:noFill/>
        </p:spPr>
      </p:pic>
      <p:pic>
        <p:nvPicPr>
          <p:cNvPr id="2062" name="Picture 14" descr="http://stroy-vdom.ru/image/cache/catalog/ing_image/kel02-1000x1000.jpg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832304" y="620688"/>
            <a:ext cx="1368152" cy="1368152"/>
          </a:xfrm>
          <a:prstGeom prst="rect">
            <a:avLst/>
          </a:prstGeom>
          <a:noFill/>
        </p:spPr>
      </p:pic>
      <p:pic>
        <p:nvPicPr>
          <p:cNvPr id="9" name="Picture 14" descr="http://stroy-vdom.ru/image/cache/catalog/ing_image/kel02-1000x1000.jpg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99856" y="4653136"/>
            <a:ext cx="1368152" cy="1368152"/>
          </a:xfrm>
          <a:prstGeom prst="rect">
            <a:avLst/>
          </a:prstGeom>
          <a:noFill/>
        </p:spPr>
      </p:pic>
      <p:pic>
        <p:nvPicPr>
          <p:cNvPr id="2064" name="Picture 16" descr="http://www.clipartbest.com/cliparts/yio/6kB/yio6kB9nT.pn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885034" y="2722479"/>
            <a:ext cx="1597527" cy="1656184"/>
          </a:xfrm>
          <a:prstGeom prst="rect">
            <a:avLst/>
          </a:prstGeom>
          <a:noFill/>
        </p:spPr>
      </p:pic>
      <p:pic>
        <p:nvPicPr>
          <p:cNvPr id="11" name="Picture 16" descr="http://www.clipartbest.com/cliparts/yio/6kB/yio6kB9nT.pn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3503713" y="5373216"/>
            <a:ext cx="1597527" cy="1656184"/>
          </a:xfrm>
          <a:prstGeom prst="rect">
            <a:avLst/>
          </a:prstGeom>
          <a:noFill/>
        </p:spPr>
      </p:pic>
      <p:pic>
        <p:nvPicPr>
          <p:cNvPr id="2066" name="Picture 18" descr="http://clipart-library.com/data_images/584793.gif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7680176" y="3592246"/>
            <a:ext cx="1665119" cy="1728192"/>
          </a:xfrm>
          <a:prstGeom prst="rect">
            <a:avLst/>
          </a:prstGeom>
          <a:noFill/>
        </p:spPr>
      </p:pic>
      <p:pic>
        <p:nvPicPr>
          <p:cNvPr id="13" name="Picture 18" descr="http://clipart-library.com/data_images/584793.gif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4727849" y="5229200"/>
            <a:ext cx="1665119" cy="1728192"/>
          </a:xfrm>
          <a:prstGeom prst="rect">
            <a:avLst/>
          </a:prstGeom>
          <a:noFill/>
        </p:spPr>
      </p:pic>
      <p:pic>
        <p:nvPicPr>
          <p:cNvPr id="2070" name="Picture 22" descr="http://abrika.ru/uploads/images/Tools/preview/Tools_90.jpg"/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555" y="540059"/>
            <a:ext cx="2160240" cy="2160240"/>
          </a:xfrm>
          <a:prstGeom prst="rect">
            <a:avLst/>
          </a:prstGeom>
          <a:noFill/>
        </p:spPr>
      </p:pic>
      <p:pic>
        <p:nvPicPr>
          <p:cNvPr id="16" name="Picture 22" descr="http://abrika.ru/uploads/images/Tools/preview/Tools_90.jpg"/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795129">
            <a:off x="2891510" y="4301850"/>
            <a:ext cx="2160240" cy="2160240"/>
          </a:xfrm>
          <a:prstGeom prst="rect">
            <a:avLst/>
          </a:prstGeom>
          <a:noFill/>
        </p:spPr>
      </p:pic>
      <p:pic>
        <p:nvPicPr>
          <p:cNvPr id="2072" name="Picture 24" descr="http://feminissimo.ru/pic_r/core/fileman/Uploads/%D0%98%D0%B3%D1%80%D0%B0%20%D0%BA%D1%80%D0%B5%D1%81%D1%82%D0%B8%D0%BA%D0%B8%20%D0%BD%D0%BE%D0%BB%D0%B8%D0%BA%D0%B8/%D0%A7%D0%B0%D1%81%D1%8B/%D0%BA%D0%BD%D0%B8%D0%B3%D0%B0%20%D0%BC%D0%BE%D0%B9%20%D0%B4%D0%BE%D0%BC/%D0%98%D0%B3%D1%80%D0%B0%20%D0%9F%D0%BE%D0%B9%D0%BC%D0%B0%D0%B9%20%D1%80%D1%8B%D0%B1%D0%BA%D1%83/%D0%BA%D0%B0%D1%80%D1%82%D0%BE%D1%87%D0%BA%D0%B8%20%D0%BF%D1%80%D0%BE%D1%84%D0%B5%D1%81%D1%81%D0%B8%D0%B8/professii_5.jpg"/>
          <p:cNvPicPr>
            <a:picLocks noChangeAspect="1" noChangeArrowheads="1"/>
          </p:cNvPicPr>
          <p:nvPr/>
        </p:nvPicPr>
        <p:blipFill>
          <a:blip r:embed="rId10" cstate="screen">
            <a:clrChange>
              <a:clrFrom>
                <a:srgbClr val="FCFDF7"/>
              </a:clrFrom>
              <a:clrTo>
                <a:srgbClr val="FCFD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190755" y="3897052"/>
            <a:ext cx="1296144" cy="1080120"/>
          </a:xfrm>
          <a:prstGeom prst="rect">
            <a:avLst/>
          </a:prstGeom>
          <a:noFill/>
        </p:spPr>
      </p:pic>
      <p:pic>
        <p:nvPicPr>
          <p:cNvPr id="18" name="Picture 24" descr="http://feminissimo.ru/pic_r/core/fileman/Uploads/%D0%98%D0%B3%D1%80%D0%B0%20%D0%BA%D1%80%D0%B5%D1%81%D1%82%D0%B8%D0%BA%D0%B8%20%D0%BD%D0%BE%D0%BB%D0%B8%D0%BA%D0%B8/%D0%A7%D0%B0%D1%81%D1%8B/%D0%BA%D0%BD%D0%B8%D0%B3%D0%B0%20%D0%BC%D0%BE%D0%B9%20%D0%B4%D0%BE%D0%BC/%D0%98%D0%B3%D1%80%D0%B0%20%D0%9F%D0%BE%D0%B9%D0%BC%D0%B0%D0%B9%20%D1%80%D1%8B%D0%B1%D0%BA%D1%83/%D0%BA%D0%B0%D1%80%D1%82%D0%BE%D1%87%D0%BA%D0%B8%20%D0%BF%D1%80%D0%BE%D1%84%D0%B5%D1%81%D1%81%D0%B8%D0%B8/professii_5.jpg"/>
          <p:cNvPicPr>
            <a:picLocks noChangeAspect="1" noChangeArrowheads="1"/>
          </p:cNvPicPr>
          <p:nvPr/>
        </p:nvPicPr>
        <p:blipFill>
          <a:blip r:embed="rId11" cstate="screen">
            <a:clrChange>
              <a:clrFrom>
                <a:srgbClr val="FCFDF7"/>
              </a:clrFrom>
              <a:clrTo>
                <a:srgbClr val="FCFD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28343" y="2596237"/>
            <a:ext cx="1399013" cy="1224136"/>
          </a:xfrm>
          <a:prstGeom prst="rect">
            <a:avLst/>
          </a:prstGeom>
          <a:noFill/>
        </p:spPr>
      </p:pic>
      <p:pic>
        <p:nvPicPr>
          <p:cNvPr id="19" name="Picture 24" descr="http://feminissimo.ru/pic_r/core/fileman/Uploads/%D0%98%D0%B3%D1%80%D0%B0%20%D0%BA%D1%80%D0%B5%D1%81%D1%82%D0%B8%D0%BA%D0%B8%20%D0%BD%D0%BE%D0%BB%D0%B8%D0%BA%D0%B8/%D0%A7%D0%B0%D1%81%D1%8B/%D0%BA%D0%BD%D0%B8%D0%B3%D0%B0%20%D0%BC%D0%BE%D0%B9%20%D0%B4%D0%BE%D0%BC/%D0%98%D0%B3%D1%80%D0%B0%20%D0%9F%D0%BE%D0%B9%D0%BC%D0%B0%D0%B9%20%D1%80%D1%8B%D0%B1%D0%BA%D1%83/%D0%BA%D0%B0%D1%80%D1%82%D0%BE%D1%87%D0%BA%D0%B8%20%D0%BF%D1%80%D0%BE%D1%84%D0%B5%D1%81%D1%81%D0%B8%D0%B8/professii_5.jpg"/>
          <p:cNvPicPr>
            <a:picLocks noChangeAspect="1" noChangeArrowheads="1"/>
          </p:cNvPicPr>
          <p:nvPr/>
        </p:nvPicPr>
        <p:blipFill>
          <a:blip r:embed="rId12" cstate="screen">
            <a:clrChange>
              <a:clrFrom>
                <a:srgbClr val="F6F7F1"/>
              </a:clrFrom>
              <a:clrTo>
                <a:srgbClr val="F6F7F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04037" y="5229200"/>
            <a:ext cx="1873773" cy="1368152"/>
          </a:xfrm>
          <a:prstGeom prst="rect">
            <a:avLst/>
          </a:prstGeom>
          <a:noFill/>
        </p:spPr>
      </p:pic>
      <p:pic>
        <p:nvPicPr>
          <p:cNvPr id="20" name="Picture 24" descr="http://feminissimo.ru/pic_r/core/fileman/Uploads/%D0%98%D0%B3%D1%80%D0%B0%20%D0%BA%D1%80%D0%B5%D1%81%D1%82%D0%B8%D0%BA%D0%B8%20%D0%BD%D0%BE%D0%BB%D0%B8%D0%BA%D0%B8/%D0%A7%D0%B0%D1%81%D1%8B/%D0%BA%D0%BD%D0%B8%D0%B3%D0%B0%20%D0%BC%D0%BE%D0%B9%20%D0%B4%D0%BE%D0%BC/%D0%98%D0%B3%D1%80%D0%B0%20%D0%9F%D0%BE%D0%B9%D0%BC%D0%B0%D0%B9%20%D1%80%D1%8B%D0%B1%D0%BA%D1%83/%D0%BA%D0%B0%D1%80%D1%82%D0%BE%D1%87%D0%BA%D0%B8%20%D0%BF%D1%80%D0%BE%D1%84%D0%B5%D1%81%D1%81%D0%B8%D0%B8/professii_5.jpg"/>
          <p:cNvPicPr>
            <a:picLocks noChangeAspect="1" noChangeArrowheads="1"/>
          </p:cNvPicPr>
          <p:nvPr/>
        </p:nvPicPr>
        <p:blipFill>
          <a:blip r:embed="rId13" cstate="screen">
            <a:clrChange>
              <a:clrFrom>
                <a:srgbClr val="FFFFF4"/>
              </a:clrFrom>
              <a:clrTo>
                <a:srgbClr val="FFFFF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775726" y="1956680"/>
            <a:ext cx="1481307" cy="1224136"/>
          </a:xfrm>
          <a:prstGeom prst="rect">
            <a:avLst/>
          </a:prstGeom>
          <a:noFill/>
        </p:spPr>
      </p:pic>
      <p:pic>
        <p:nvPicPr>
          <p:cNvPr id="21" name="Picture 24" descr="http://feminissimo.ru/pic_r/core/fileman/Uploads/%D0%98%D0%B3%D1%80%D0%B0%20%D0%BA%D1%80%D0%B5%D1%81%D1%82%D0%B8%D0%BA%D0%B8%20%D0%BD%D0%BE%D0%BB%D0%B8%D0%BA%D0%B8/%D0%A7%D0%B0%D1%81%D1%8B/%D0%BA%D0%BD%D0%B8%D0%B3%D0%B0%20%D0%BC%D0%BE%D0%B9%20%D0%B4%D0%BE%D0%BC/%D0%98%D0%B3%D1%80%D0%B0%20%D0%9F%D0%BE%D0%B9%D0%BC%D0%B0%D0%B9%20%D1%80%D1%8B%D0%B1%D0%BA%D1%83/%D0%BA%D0%B0%D1%80%D1%82%D0%BE%D1%87%D0%BA%D0%B8%20%D0%BF%D1%80%D0%BE%D1%84%D0%B5%D1%81%D1%81%D0%B8%D0%B8/professii_5.jpg"/>
          <p:cNvPicPr>
            <a:picLocks noChangeAspect="1" noChangeArrowheads="1"/>
          </p:cNvPicPr>
          <p:nvPr/>
        </p:nvPicPr>
        <p:blipFill>
          <a:blip r:embed="rId14" cstate="screen">
            <a:clrChange>
              <a:clrFrom>
                <a:srgbClr val="FFFBF0"/>
              </a:clrFrom>
              <a:clrTo>
                <a:srgbClr val="FFFBF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78970" y="1124744"/>
            <a:ext cx="1649079" cy="1224136"/>
          </a:xfrm>
          <a:prstGeom prst="rect">
            <a:avLst/>
          </a:prstGeom>
          <a:noFill/>
        </p:spPr>
      </p:pic>
      <p:pic>
        <p:nvPicPr>
          <p:cNvPr id="22" name="Picture 24" descr="http://feminissimo.ru/pic_r/core/fileman/Uploads/%D0%98%D0%B3%D1%80%D0%B0%20%D0%BA%D1%80%D0%B5%D1%81%D1%82%D0%B8%D0%BA%D0%B8%20%D0%BD%D0%BE%D0%BB%D0%B8%D0%BA%D0%B8/%D0%A7%D0%B0%D1%81%D1%8B/%D0%BA%D0%BD%D0%B8%D0%B3%D0%B0%20%D0%BC%D0%BE%D0%B9%20%D0%B4%D0%BE%D0%BC/%D0%98%D0%B3%D1%80%D0%B0%20%D0%9F%D0%BE%D0%B9%D0%BC%D0%B0%D0%B9%20%D1%80%D1%8B%D0%B1%D0%BA%D1%83/%D0%BA%D0%B0%D1%80%D1%82%D0%BE%D1%87%D0%BA%D0%B8%20%D0%BF%D1%80%D0%BE%D1%84%D0%B5%D1%81%D1%81%D0%B8%D0%B8/professii_5.jpg"/>
          <p:cNvPicPr>
            <a:picLocks noChangeAspect="1" noChangeArrowheads="1"/>
          </p:cNvPicPr>
          <p:nvPr/>
        </p:nvPicPr>
        <p:blipFill>
          <a:blip r:embed="rId15" cstate="screen">
            <a:clrChange>
              <a:clrFrom>
                <a:srgbClr val="FCFDF7"/>
              </a:clrFrom>
              <a:clrTo>
                <a:srgbClr val="FCFD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06545" y="4456342"/>
            <a:ext cx="1872208" cy="1404156"/>
          </a:xfrm>
          <a:prstGeom prst="rect">
            <a:avLst/>
          </a:prstGeom>
          <a:noFill/>
        </p:spPr>
      </p:pic>
      <p:sp>
        <p:nvSpPr>
          <p:cNvPr id="25" name="AutoShape 7"/>
          <p:cNvSpPr>
            <a:spLocks noChangeArrowheads="1"/>
          </p:cNvSpPr>
          <p:nvPr/>
        </p:nvSpPr>
        <p:spPr bwMode="auto">
          <a:xfrm>
            <a:off x="2482561" y="129917"/>
            <a:ext cx="6391564" cy="886876"/>
          </a:xfrm>
          <a:prstGeom prst="roundRect">
            <a:avLst>
              <a:gd name="adj" fmla="val 16667"/>
            </a:avLst>
          </a:prstGeom>
          <a:ln w="28575"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>
            <a:prstTxWarp prst="textChevron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400" b="1" spc="50" dirty="0">
                <a:ln w="952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altLang="ru-RU" sz="4400" b="1" spc="50" dirty="0" smtClean="0">
                <a:ln w="952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Дидактическая игра: «Что нужно для работы?»</a:t>
            </a:r>
            <a:endParaRPr lang="ru-RU" altLang="ru-RU" sz="4400" b="1" dirty="0">
              <a:ln w="952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32705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822037" y="279069"/>
            <a:ext cx="10492509" cy="1300349"/>
          </a:xfrm>
          <a:prstGeom prst="roundRect">
            <a:avLst/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Пословицы и поговорки о труде строителя !</a:t>
            </a:r>
            <a:endParaRPr lang="ru-RU" sz="4400" b="1" dirty="0">
              <a:ln w="9525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74254" y="1967345"/>
            <a:ext cx="8368145" cy="4645891"/>
          </a:xfrm>
          <a:prstGeom prst="roundRect">
            <a:avLst/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>
              <a:buFont typeface="+mj-lt"/>
              <a:buAutoNum type="arabicPeriod"/>
            </a:pPr>
            <a:endParaRPr lang="ru-RU" sz="2800" b="1" dirty="0" smtClean="0">
              <a:ln w="9525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otype Corsiva" panose="03010101010201010101" pitchFamily="66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sz="2800" b="1" dirty="0">
              <a:ln w="9525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otype Corsiva" panose="03010101010201010101" pitchFamily="66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800" b="1" dirty="0" smtClean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Каков </a:t>
            </a:r>
            <a:r>
              <a:rPr lang="ru-RU" sz="2800" b="1" dirty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строитель, такова и </a:t>
            </a:r>
            <a:r>
              <a:rPr lang="ru-RU" sz="2800" b="1" dirty="0" smtClean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обитель!</a:t>
            </a:r>
            <a:endParaRPr lang="ru-RU" sz="2800" b="1" dirty="0">
              <a:ln w="9525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otype Corsiva" panose="03010101010201010101" pitchFamily="66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800" b="1" dirty="0" smtClean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Дело </a:t>
            </a:r>
            <a:r>
              <a:rPr lang="ru-RU" sz="2800" b="1" dirty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мастера </a:t>
            </a:r>
            <a:r>
              <a:rPr lang="ru-RU" sz="2800" b="1" dirty="0" smtClean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боится.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b="1" dirty="0" smtClean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Кто </a:t>
            </a:r>
            <a:r>
              <a:rPr lang="ru-RU" sz="2800" b="1" dirty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любит трудиться, тому без дела не </a:t>
            </a:r>
            <a:r>
              <a:rPr lang="ru-RU" sz="2800" b="1" dirty="0" smtClean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сидится.</a:t>
            </a:r>
            <a:endParaRPr lang="ru-RU" sz="2800" b="1" dirty="0">
              <a:ln w="9525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otype Corsiva" panose="03010101010201010101" pitchFamily="66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800" b="1" dirty="0" smtClean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Кто </a:t>
            </a:r>
            <a:r>
              <a:rPr lang="ru-RU" sz="2800" b="1" dirty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любит труд, того люди </a:t>
            </a:r>
            <a:r>
              <a:rPr lang="ru-RU" sz="2800" b="1" dirty="0" smtClean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чтут.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b="1" dirty="0" smtClean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Построить </a:t>
            </a:r>
            <a:r>
              <a:rPr lang="ru-RU" sz="2800" b="1" dirty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здание - надо иметь </a:t>
            </a:r>
            <a:r>
              <a:rPr lang="ru-RU" sz="2800" b="1" dirty="0" smtClean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знание.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b="1" dirty="0" smtClean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Дом </a:t>
            </a:r>
            <a:r>
              <a:rPr lang="ru-RU" sz="2800" b="1" dirty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возвести – не плетень </a:t>
            </a:r>
            <a:r>
              <a:rPr lang="ru-RU" sz="2800" b="1" dirty="0" smtClean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заплести.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b="1" dirty="0" smtClean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У </a:t>
            </a:r>
            <a:r>
              <a:rPr lang="ru-RU" sz="2800" b="1" dirty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плохого мастера и пила </a:t>
            </a:r>
            <a:r>
              <a:rPr lang="ru-RU" sz="2800" b="1" dirty="0" smtClean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плохая.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b="1" dirty="0" smtClean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Не </a:t>
            </a:r>
            <a:r>
              <a:rPr lang="ru-RU" sz="2800" b="1" dirty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бравшись за топор, избы не </a:t>
            </a:r>
            <a:r>
              <a:rPr lang="ru-RU" sz="2800" b="1" dirty="0" smtClean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срубишь.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b="1" dirty="0" smtClean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И </a:t>
            </a:r>
            <a:r>
              <a:rPr lang="ru-RU" sz="2800" b="1" dirty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гладко стружит, и стружки </a:t>
            </a:r>
            <a:r>
              <a:rPr lang="ru-RU" sz="2800" b="1" dirty="0" smtClean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кудрявы.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b="1" dirty="0" smtClean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Не </a:t>
            </a:r>
            <a:r>
              <a:rPr lang="ru-RU" sz="2800" b="1" dirty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топор тешет, а плотник.</a:t>
            </a:r>
          </a:p>
          <a:p>
            <a:pPr algn="ctr"/>
            <a:endParaRPr lang="ru-RU" sz="3600" b="1" dirty="0">
              <a:ln w="9525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906" y="3467230"/>
            <a:ext cx="4746487" cy="33907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0419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600" y="403038"/>
            <a:ext cx="116486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Муниципальное бюджетное дошкольное образовательное учреждение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детский сада №64 "Искорка"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Старооскольского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городского округа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824" y="166255"/>
            <a:ext cx="5223721" cy="6858000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4717400" y="1868020"/>
            <a:ext cx="7136295" cy="2087216"/>
          </a:xfrm>
          <a:prstGeom prst="roundRect">
            <a:avLst/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prstTxWarp prst="textChevronInverted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noProof="0" dirty="0" smtClean="0">
                <a:ln w="9525">
                  <a:solidFill>
                    <a:srgbClr val="70AD47">
                      <a:lumMod val="75000"/>
                    </a:srgb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otype Corsiva" panose="03010101010201010101" pitchFamily="66" charset="0"/>
              </a:rPr>
              <a:t>Благодарим за внимание !</a:t>
            </a:r>
            <a:endParaRPr kumimoji="0" lang="ru-RU" sz="4400" b="1" i="0" u="none" strike="noStrike" kern="1200" cap="none" spc="0" normalizeH="0" baseline="0" noProof="0" dirty="0">
              <a:ln w="9525">
                <a:solidFill>
                  <a:srgbClr val="70AD47">
                    <a:lumMod val="75000"/>
                  </a:srgb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1319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672951" y="671961"/>
            <a:ext cx="5771320" cy="3107418"/>
          </a:xfrm>
          <a:prstGeom prst="roundRect">
            <a:avLst/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Кирпичи кладет он в ряд,</a:t>
            </a:r>
          </a:p>
          <a:p>
            <a:pPr algn="ctr"/>
            <a:r>
              <a:rPr lang="ru-RU" sz="3200" b="1" dirty="0" smtClean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Строит садик для ребят</a:t>
            </a:r>
          </a:p>
          <a:p>
            <a:pPr algn="ctr"/>
            <a:r>
              <a:rPr lang="ru-RU" sz="3200" b="1" dirty="0" smtClean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 шахтер и не водитель,</a:t>
            </a:r>
          </a:p>
          <a:p>
            <a:pPr algn="ctr"/>
            <a:r>
              <a:rPr lang="ru-RU" sz="3200" b="1" dirty="0" smtClean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Дом нам выстроит…</a:t>
            </a:r>
          </a:p>
          <a:p>
            <a:pPr algn="ctr"/>
            <a:endParaRPr lang="ru-RU" sz="3200" b="1" dirty="0" smtClean="0">
              <a:ln w="9525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127" y="950454"/>
            <a:ext cx="10058400" cy="56578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93092" y="3188252"/>
            <a:ext cx="4331854" cy="591127"/>
          </a:xfrm>
          <a:prstGeom prst="rect">
            <a:avLst/>
          </a:prstGeom>
          <a:ln w="28575">
            <a:solidFill>
              <a:srgbClr val="C00000"/>
            </a:solidFill>
            <a:prstDash val="lgDashDotDot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ln w="9525">
                  <a:solidFill>
                    <a:srgbClr val="70AD47">
                      <a:lumMod val="75000"/>
                    </a:srgb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b="1" dirty="0">
                <a:ln w="9525">
                  <a:solidFill>
                    <a:srgbClr val="70AD47">
                      <a:lumMod val="75000"/>
                    </a:srgb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Ответ: </a:t>
            </a:r>
            <a:r>
              <a:rPr lang="ru-RU" sz="3200" b="1" dirty="0" smtClean="0">
                <a:ln w="9525">
                  <a:solidFill>
                    <a:srgbClr val="70AD47">
                      <a:lumMod val="75000"/>
                    </a:srgb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Строитель)</a:t>
            </a:r>
            <a:endParaRPr lang="ru-RU" sz="3200" b="1" dirty="0">
              <a:ln w="9525">
                <a:solidFill>
                  <a:srgbClr val="70AD47">
                    <a:lumMod val="75000"/>
                  </a:srgb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643" y="359971"/>
            <a:ext cx="1702429" cy="22539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1980">
            <a:off x="767577" y="4167811"/>
            <a:ext cx="1665876" cy="22055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2178461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7"/>
          <p:cNvSpPr>
            <a:spLocks noChangeArrowheads="1"/>
          </p:cNvSpPr>
          <p:nvPr/>
        </p:nvSpPr>
        <p:spPr bwMode="auto">
          <a:xfrm>
            <a:off x="2493818" y="115386"/>
            <a:ext cx="6391564" cy="886876"/>
          </a:xfrm>
          <a:prstGeom prst="roundRect">
            <a:avLst>
              <a:gd name="adj" fmla="val 16667"/>
            </a:avLst>
          </a:prstGeom>
          <a:ln w="28575"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>
            <a:prstTxWarp prst="textChevron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400" b="1" spc="50" dirty="0" smtClean="0">
                <a:ln w="952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Маршрут</a:t>
            </a:r>
            <a:endParaRPr lang="ru-RU" altLang="ru-RU" sz="4400" b="1" dirty="0">
              <a:ln w="952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101" name="Picture 22" descr="183157676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642" y="819203"/>
            <a:ext cx="3455989" cy="31344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Oval 23"/>
          <p:cNvSpPr>
            <a:spLocks noChangeArrowheads="1"/>
          </p:cNvSpPr>
          <p:nvPr/>
        </p:nvSpPr>
        <p:spPr bwMode="auto">
          <a:xfrm>
            <a:off x="7709985" y="3133301"/>
            <a:ext cx="2383416" cy="727076"/>
          </a:xfrm>
          <a:prstGeom prst="ellipse">
            <a:avLst/>
          </a:prstGeom>
          <a:ln w="28575"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/>
                </a:solidFill>
                <a:hlinkClick r:id="rId3" action="ppaction://hlinksldjump"/>
              </a:rPr>
              <a:t>Строительные </a:t>
            </a:r>
          </a:p>
          <a:p>
            <a:pPr algn="ctr" eaLnBrk="1" hangingPunct="1"/>
            <a:r>
              <a:rPr lang="ru-RU" altLang="ru-RU" sz="2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/>
                </a:solidFill>
                <a:hlinkClick r:id="rId3" action="ppaction://hlinksldjump"/>
              </a:rPr>
              <a:t>профессии</a:t>
            </a:r>
            <a:endParaRPr lang="ru-RU" altLang="ru-RU" sz="20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4103" name="Picture 25" descr="f-1107089-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465" y="3924302"/>
            <a:ext cx="4112720" cy="26719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Oval 26"/>
          <p:cNvSpPr>
            <a:spLocks noChangeArrowheads="1"/>
          </p:cNvSpPr>
          <p:nvPr/>
        </p:nvSpPr>
        <p:spPr bwMode="auto">
          <a:xfrm>
            <a:off x="4062272" y="4029950"/>
            <a:ext cx="2305050" cy="767476"/>
          </a:xfrm>
          <a:prstGeom prst="ellipse">
            <a:avLst/>
          </a:prstGeom>
          <a:ln w="28575"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/>
                </a:solidFill>
                <a:hlinkClick r:id="rId5" action="ppaction://hlinksldjump"/>
              </a:rPr>
              <a:t>Строительная </a:t>
            </a:r>
          </a:p>
          <a:p>
            <a:pPr algn="ctr" eaLnBrk="1" hangingPunct="1"/>
            <a:r>
              <a:rPr lang="ru-RU" altLang="ru-RU" sz="2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/>
                </a:solidFill>
                <a:hlinkClick r:id="rId5" action="ppaction://hlinksldjump"/>
              </a:rPr>
              <a:t>спецтехника</a:t>
            </a:r>
            <a:r>
              <a:rPr lang="ru-RU" altLang="ru-RU" sz="2000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/>
                </a:solidFill>
                <a:hlinkClick r:id="rId5" action="ppaction://hlinksldjump"/>
              </a:rPr>
              <a:t> </a:t>
            </a:r>
            <a:endParaRPr lang="ru-RU" altLang="ru-RU" sz="2000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105" name="Oval 28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4561178" y="1325555"/>
            <a:ext cx="2447925" cy="865188"/>
          </a:xfrm>
          <a:prstGeom prst="ellipse">
            <a:avLst/>
          </a:prstGeom>
          <a:ln w="28575"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/>
                </a:solidFill>
                <a:hlinkClick r:id="" action="ppaction://hlinkshowjump?jump=nextslide"/>
                <a:hlinkMouseOver r:id="rId6" action="ppaction://hlinksldjump"/>
              </a:rPr>
              <a:t>Немного о</a:t>
            </a:r>
          </a:p>
          <a:p>
            <a:pPr algn="ctr" eaLnBrk="1" hangingPunct="1"/>
            <a:r>
              <a:rPr lang="ru-RU" altLang="ru-RU" sz="2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/>
                </a:solidFill>
                <a:hlinkClick r:id="" action="ppaction://hlinkshowjump?jump=nextslide"/>
                <a:hlinkMouseOver r:id="rId6" action="ppaction://hlinksldjump"/>
              </a:rPr>
              <a:t>профессии</a:t>
            </a:r>
            <a:endParaRPr lang="ru-RU" altLang="ru-RU" sz="20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13" name="Скругленная соединительная линия 12"/>
          <p:cNvCxnSpPr/>
          <p:nvPr/>
        </p:nvCxnSpPr>
        <p:spPr>
          <a:xfrm>
            <a:off x="424873" y="1142496"/>
            <a:ext cx="11462327" cy="5130511"/>
          </a:xfrm>
          <a:prstGeom prst="curvedConnector3">
            <a:avLst/>
          </a:prstGeom>
          <a:ln w="57150" cap="flat" cmpd="sng" algn="ctr">
            <a:solidFill>
              <a:schemeClr val="accent6"/>
            </a:solidFill>
            <a:prstDash val="lgDashDotDot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964" b="3029"/>
          <a:stretch/>
        </p:blipFill>
        <p:spPr>
          <a:xfrm>
            <a:off x="97993" y="716200"/>
            <a:ext cx="3414856" cy="3313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08" name="Oval 34"/>
          <p:cNvSpPr>
            <a:spLocks noChangeArrowheads="1"/>
          </p:cNvSpPr>
          <p:nvPr/>
        </p:nvSpPr>
        <p:spPr bwMode="auto">
          <a:xfrm>
            <a:off x="254537" y="1104708"/>
            <a:ext cx="2592387" cy="647700"/>
          </a:xfrm>
          <a:prstGeom prst="ellipse">
            <a:avLst/>
          </a:prstGeom>
          <a:ln w="28575"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linkClick r:id="rId8" action="ppaction://hlinksldjump"/>
              </a:rPr>
              <a:t>Строительные </a:t>
            </a:r>
          </a:p>
          <a:p>
            <a:pPr algn="ctr" eaLnBrk="1" hangingPunct="1"/>
            <a:r>
              <a:rPr lang="ru-RU" altLang="ru-RU" sz="2000" b="1" dirty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linkClick r:id="rId8" action="ppaction://hlinksldjump"/>
              </a:rPr>
              <a:t>площадки</a:t>
            </a:r>
            <a:endParaRPr lang="ru-RU" altLang="ru-RU" sz="2000" b="1" dirty="0">
              <a:ln w="1016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099" name="Picture 15" descr="thumb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041" y="4093905"/>
            <a:ext cx="4068817" cy="25023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Oval 19"/>
          <p:cNvSpPr>
            <a:spLocks noChangeArrowheads="1"/>
          </p:cNvSpPr>
          <p:nvPr/>
        </p:nvSpPr>
        <p:spPr bwMode="auto">
          <a:xfrm>
            <a:off x="7115260" y="5930831"/>
            <a:ext cx="2447925" cy="720725"/>
          </a:xfrm>
          <a:prstGeom prst="ellipse">
            <a:avLst/>
          </a:prstGeom>
          <a:ln w="28575"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/>
                </a:solidFill>
                <a:hlinkClick r:id="rId10" action="ppaction://hlinksldjump"/>
              </a:rPr>
              <a:t>Строительные </a:t>
            </a:r>
          </a:p>
          <a:p>
            <a:pPr algn="ctr" eaLnBrk="1" hangingPunct="1"/>
            <a:r>
              <a:rPr lang="ru-RU" altLang="ru-RU" sz="2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/>
                </a:solidFill>
                <a:hlinkClick r:id="rId10" action="ppaction://hlinksldjump"/>
              </a:rPr>
              <a:t>материалы </a:t>
            </a:r>
            <a:endParaRPr lang="ru-RU" altLang="ru-RU" sz="20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4" name="Oval 28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9512104" y="1156140"/>
            <a:ext cx="2447925" cy="865188"/>
          </a:xfrm>
          <a:prstGeom prst="ellipse">
            <a:avLst/>
          </a:prstGeom>
          <a:ln w="28575"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/>
                </a:solidFill>
                <a:hlinkClick r:id="rId11" action="ppaction://hlinksldjump"/>
              </a:rPr>
              <a:t>Одежда строителя</a:t>
            </a:r>
            <a:endParaRPr lang="ru-RU" altLang="ru-RU" sz="20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bg1"/>
              </a:solidFill>
              <a:hlinkMouseOver r:id="rId6" action="ppaction://hlinksldjump"/>
            </a:endParaRPr>
          </a:p>
        </p:txBody>
      </p:sp>
      <p:sp>
        <p:nvSpPr>
          <p:cNvPr id="15" name="Oval 28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135725" y="3717225"/>
            <a:ext cx="2925803" cy="865188"/>
          </a:xfrm>
          <a:prstGeom prst="ellipse">
            <a:avLst/>
          </a:prstGeom>
          <a:ln w="28575"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/>
                </a:solidFill>
                <a:hlinkClick r:id="rId12" action="ppaction://hlinksldjump"/>
              </a:rPr>
              <a:t>Что нужно для работы?</a:t>
            </a:r>
            <a:endParaRPr lang="ru-RU" altLang="ru-RU" sz="20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bg1"/>
              </a:solidFill>
              <a:hlinkMouseOver r:id="rId6" action="ppaction://hlinksldjump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1018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0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10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10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10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10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 build="allAtOnce" animBg="1"/>
      <p:bldP spid="4104" grpId="0" build="allAtOnce" animBg="1"/>
      <p:bldP spid="4105" grpId="0" build="allAtOnce" animBg="1"/>
      <p:bldP spid="4108" grpId="0" build="allAtOnce" animBg="1"/>
      <p:bldP spid="4100" grpId="0" build="allAtOnce" animBg="1"/>
      <p:bldP spid="14" grpId="0" build="allAtOnce" animBg="1"/>
      <p:bldP spid="15" grpId="0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646759" y="221536"/>
            <a:ext cx="7395729" cy="983378"/>
          </a:xfrm>
          <a:prstGeom prst="roundRect">
            <a:avLst>
              <a:gd name="adj" fmla="val 16667"/>
            </a:avLst>
          </a:prstGeom>
          <a:ln w="28575"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>
            <a:prstTxWarp prst="textChevron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400" b="1" spc="50" dirty="0" smtClean="0">
                <a:ln w="952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Немного о профессии:</a:t>
            </a:r>
            <a:endParaRPr lang="ru-RU" altLang="ru-RU" sz="4400" b="1" dirty="0">
              <a:ln w="952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166255" y="1311565"/>
            <a:ext cx="7684655" cy="4304144"/>
          </a:xfrm>
          <a:prstGeom prst="roundRect">
            <a:avLst>
              <a:gd name="adj" fmla="val 16667"/>
            </a:avLst>
          </a:prstGeom>
          <a:ln w="28575"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b="1" dirty="0" smtClean="0">
                <a:ln w="9525" cmpd="sng">
                  <a:noFill/>
                  <a:prstDash val="solid"/>
                </a:ln>
              </a:rPr>
              <a:t> </a:t>
            </a:r>
          </a:p>
          <a:p>
            <a:endParaRPr lang="ru-RU" altLang="ru-RU" sz="2000" b="1" dirty="0">
              <a:ln w="9525" cmpd="sng">
                <a:noFill/>
                <a:prstDash val="solid"/>
              </a:ln>
            </a:endParaRPr>
          </a:p>
          <a:p>
            <a:endParaRPr lang="ru-RU" altLang="ru-RU" sz="2000" b="1" dirty="0" smtClean="0">
              <a:ln w="9525" cmpd="sng">
                <a:noFill/>
                <a:prstDash val="solid"/>
              </a:ln>
            </a:endParaRPr>
          </a:p>
          <a:p>
            <a:endParaRPr lang="ru-RU" altLang="ru-RU" sz="2000" b="1" dirty="0">
              <a:ln w="9525" cmpd="sng">
                <a:noFill/>
                <a:prstDash val="solid"/>
              </a:ln>
            </a:endParaRPr>
          </a:p>
          <a:p>
            <a:r>
              <a:rPr lang="ru-RU" altLang="ru-RU" sz="2000" b="1" dirty="0" smtClean="0">
                <a:ln w="9525" cmpd="sng">
                  <a:noFill/>
                  <a:prstDash val="solid"/>
                </a:ln>
              </a:rPr>
              <a:t>Сегодня</a:t>
            </a:r>
            <a:r>
              <a:rPr lang="ru-RU" altLang="ru-RU" sz="2000" b="1" dirty="0">
                <a:ln w="9525" cmpd="sng">
                  <a:noFill/>
                  <a:prstDash val="solid"/>
                </a:ln>
              </a:rPr>
              <a:t>, что бы построить жилой дом, </a:t>
            </a:r>
            <a:r>
              <a:rPr lang="ru-RU" altLang="ru-RU" sz="2000" b="1" dirty="0" smtClean="0">
                <a:ln w="9525" cmpd="sng">
                  <a:noFill/>
                  <a:prstDash val="solid"/>
                </a:ln>
              </a:rPr>
              <a:t>требуется </a:t>
            </a:r>
            <a:r>
              <a:rPr lang="ru-RU" altLang="ru-RU" sz="2000" b="1" dirty="0">
                <a:ln w="9525" cmpd="sng">
                  <a:noFill/>
                  <a:prstDash val="solid"/>
                </a:ln>
              </a:rPr>
              <a:t>привлечение </a:t>
            </a:r>
            <a:endParaRPr lang="ru-RU" altLang="ru-RU" sz="2000" b="1" dirty="0" smtClean="0">
              <a:ln w="9525" cmpd="sng">
                <a:noFill/>
                <a:prstDash val="solid"/>
              </a:ln>
            </a:endParaRPr>
          </a:p>
          <a:p>
            <a:pPr algn="ctr"/>
            <a:r>
              <a:rPr lang="ru-RU" altLang="ru-RU" sz="2000" b="1" dirty="0" smtClean="0">
                <a:ln w="9525" cmpd="sng">
                  <a:noFill/>
                  <a:prstDash val="solid"/>
                </a:ln>
              </a:rPr>
              <a:t>специальных механизмов и большого количества людей </a:t>
            </a:r>
          </a:p>
          <a:p>
            <a:pPr algn="ctr"/>
            <a:r>
              <a:rPr lang="ru-RU" altLang="ru-RU" sz="2000" b="1" dirty="0" smtClean="0">
                <a:ln w="9525" cmpd="sng">
                  <a:noFill/>
                  <a:prstDash val="solid"/>
                </a:ln>
              </a:rPr>
              <a:t>самых разных строительных профессии.</a:t>
            </a:r>
          </a:p>
          <a:p>
            <a:pPr algn="ctr"/>
            <a:r>
              <a:rPr lang="ru-RU" altLang="ru-RU" sz="2000" b="1" dirty="0" smtClean="0">
                <a:ln w="9525" cmpd="sng">
                  <a:noFill/>
                  <a:prstDash val="solid"/>
                </a:ln>
              </a:rPr>
              <a:t>Строитель </a:t>
            </a:r>
            <a:r>
              <a:rPr lang="ru-RU" altLang="ru-RU" sz="2000" b="1" dirty="0">
                <a:ln w="9525" cmpd="sng">
                  <a:noFill/>
                  <a:prstDash val="solid"/>
                </a:ln>
              </a:rPr>
              <a:t>много должен знать и многое </a:t>
            </a:r>
            <a:r>
              <a:rPr lang="ru-RU" altLang="ru-RU" sz="2000" b="1" dirty="0" smtClean="0">
                <a:ln w="9525" cmpd="sng">
                  <a:noFill/>
                  <a:prstDash val="solid"/>
                </a:ln>
              </a:rPr>
              <a:t>уметь. Но </a:t>
            </a:r>
            <a:r>
              <a:rPr lang="ru-RU" altLang="ru-RU" sz="2000" b="1" dirty="0">
                <a:ln w="9525" cmpd="sng">
                  <a:noFill/>
                  <a:prstDash val="solid"/>
                </a:ln>
              </a:rPr>
              <a:t>были </a:t>
            </a:r>
            <a:endParaRPr lang="ru-RU" altLang="ru-RU" sz="2000" b="1" dirty="0" smtClean="0">
              <a:ln w="9525" cmpd="sng">
                <a:noFill/>
                <a:prstDash val="solid"/>
              </a:ln>
            </a:endParaRPr>
          </a:p>
          <a:p>
            <a:pPr algn="ctr"/>
            <a:r>
              <a:rPr lang="ru-RU" altLang="ru-RU" sz="2000" b="1" dirty="0" smtClean="0">
                <a:ln w="9525" cmpd="sng">
                  <a:noFill/>
                  <a:prstDash val="solid"/>
                </a:ln>
              </a:rPr>
              <a:t>времена </a:t>
            </a:r>
            <a:r>
              <a:rPr lang="ru-RU" altLang="ru-RU" sz="2000" b="1" dirty="0">
                <a:ln w="9525" cmpd="sng">
                  <a:noFill/>
                  <a:prstDash val="solid"/>
                </a:ln>
              </a:rPr>
              <a:t>люди еще не знали о гвоздях, </a:t>
            </a:r>
            <a:r>
              <a:rPr lang="ru-RU" altLang="ru-RU" sz="2000" b="1" dirty="0" smtClean="0">
                <a:ln w="9525" cmpd="sng">
                  <a:noFill/>
                  <a:prstDash val="solid"/>
                </a:ln>
              </a:rPr>
              <a:t>кирпичах,</a:t>
            </a:r>
          </a:p>
          <a:p>
            <a:pPr algn="ctr"/>
            <a:r>
              <a:rPr lang="ru-RU" altLang="ru-RU" sz="2000" b="1" dirty="0" smtClean="0">
                <a:ln w="9525" cmpd="sng">
                  <a:noFill/>
                  <a:prstDash val="solid"/>
                </a:ln>
              </a:rPr>
              <a:t>о </a:t>
            </a:r>
            <a:r>
              <a:rPr lang="ru-RU" altLang="ru-RU" sz="2000" b="1" dirty="0">
                <a:ln w="9525" cmpd="sng">
                  <a:noFill/>
                  <a:prstDash val="solid"/>
                </a:ln>
              </a:rPr>
              <a:t>железобетоне и тем более о строительном </a:t>
            </a:r>
            <a:r>
              <a:rPr lang="ru-RU" altLang="ru-RU" sz="2000" b="1" dirty="0" smtClean="0">
                <a:ln w="9525" cmpd="sng">
                  <a:noFill/>
                  <a:prstDash val="solid"/>
                </a:ln>
              </a:rPr>
              <a:t>кране.</a:t>
            </a:r>
          </a:p>
          <a:p>
            <a:pPr algn="ctr"/>
            <a:r>
              <a:rPr lang="ru-RU" altLang="ru-RU" sz="2000" b="1" dirty="0" smtClean="0">
                <a:ln w="9525" cmpd="sng">
                  <a:noFill/>
                  <a:prstDash val="solid"/>
                </a:ln>
              </a:rPr>
              <a:t>И </a:t>
            </a:r>
            <a:r>
              <a:rPr lang="ru-RU" altLang="ru-RU" sz="2000" b="1" dirty="0">
                <a:ln w="9525" cmpd="sng">
                  <a:noFill/>
                  <a:prstDash val="solid"/>
                </a:ln>
              </a:rPr>
              <a:t>поэтому первым жилищем человека стала пещера.</a:t>
            </a:r>
          </a:p>
          <a:p>
            <a:pPr algn="ctr"/>
            <a:r>
              <a:rPr lang="ru-RU" altLang="ru-RU" sz="2000" b="1" dirty="0">
                <a:ln w="9525" cmpd="sng">
                  <a:noFill/>
                  <a:prstDash val="solid"/>
                </a:ln>
              </a:rPr>
              <a:t>Как только у человека появился дом – появилась </a:t>
            </a:r>
            <a:r>
              <a:rPr lang="ru-RU" altLang="ru-RU" sz="2000" b="1" dirty="0" smtClean="0">
                <a:ln w="9525" cmpd="sng">
                  <a:noFill/>
                  <a:prstDash val="solid"/>
                </a:ln>
              </a:rPr>
              <a:t>профессия</a:t>
            </a:r>
          </a:p>
          <a:p>
            <a:pPr algn="ctr"/>
            <a:r>
              <a:rPr lang="ru-RU" altLang="ru-RU" sz="2000" b="1" dirty="0" smtClean="0">
                <a:ln w="9525" cmpd="sng">
                  <a:noFill/>
                  <a:prstDash val="solid"/>
                </a:ln>
              </a:rPr>
              <a:t> </a:t>
            </a:r>
            <a:r>
              <a:rPr lang="ru-RU" altLang="ru-RU" sz="2000" b="1" dirty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СТРОИТЕЛЬ</a:t>
            </a:r>
            <a:r>
              <a:rPr lang="ru-RU" altLang="ru-RU" sz="2000" b="1" dirty="0" smtClean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!</a:t>
            </a:r>
          </a:p>
          <a:p>
            <a:pPr algn="ctr"/>
            <a:r>
              <a:rPr lang="ru-RU" altLang="ru-RU" sz="2000" b="1" dirty="0">
                <a:ln w="10160">
                  <a:noFill/>
                  <a:prstDash val="solid"/>
                </a:ln>
              </a:rPr>
              <a:t>Земля сохранила для нас великие строения древних: дольмены</a:t>
            </a:r>
            <a:r>
              <a:rPr lang="ru-RU" altLang="ru-RU" sz="2000" b="1" dirty="0" smtClean="0">
                <a:ln w="10160">
                  <a:noFill/>
                  <a:prstDash val="solid"/>
                </a:ln>
              </a:rPr>
              <a:t>,</a:t>
            </a:r>
          </a:p>
          <a:p>
            <a:pPr algn="ctr"/>
            <a:r>
              <a:rPr lang="ru-RU" altLang="ru-RU" sz="2000" b="1" dirty="0" smtClean="0">
                <a:ln w="10160">
                  <a:noFill/>
                  <a:prstDash val="solid"/>
                </a:ln>
              </a:rPr>
              <a:t> </a:t>
            </a:r>
            <a:r>
              <a:rPr lang="ru-RU" altLang="ru-RU" sz="2000" b="1" dirty="0">
                <a:ln w="10160">
                  <a:noFill/>
                  <a:prstDash val="solid"/>
                </a:ln>
              </a:rPr>
              <a:t>пирамиды, древние храмы, загадочные </a:t>
            </a:r>
            <a:r>
              <a:rPr lang="ru-RU" altLang="ru-RU" sz="2000" b="1" dirty="0" smtClean="0">
                <a:ln w="10160">
                  <a:noFill/>
                  <a:prstDash val="solid"/>
                </a:ln>
              </a:rPr>
              <a:t>города</a:t>
            </a:r>
          </a:p>
          <a:p>
            <a:pPr algn="ctr"/>
            <a:r>
              <a:rPr lang="ru-RU" altLang="ru-RU" sz="2000" b="1" dirty="0" smtClean="0">
                <a:ln w="10160">
                  <a:noFill/>
                  <a:prstDash val="solid"/>
                </a:ln>
              </a:rPr>
              <a:t>  </a:t>
            </a:r>
            <a:r>
              <a:rPr lang="ru-RU" altLang="ru-RU" sz="2000" b="1" dirty="0">
                <a:ln w="10160">
                  <a:noFill/>
                  <a:prstDash val="solid"/>
                </a:ln>
              </a:rPr>
              <a:t>и </a:t>
            </a:r>
            <a:r>
              <a:rPr lang="ru-RU" altLang="ru-RU" sz="2000" b="1" dirty="0" smtClean="0">
                <a:ln w="10160">
                  <a:noFill/>
                  <a:prstDash val="solid"/>
                </a:ln>
              </a:rPr>
              <a:t>необычные </a:t>
            </a:r>
            <a:r>
              <a:rPr lang="ru-RU" altLang="ru-RU" sz="2000" b="1" dirty="0">
                <a:ln w="10160">
                  <a:noFill/>
                  <a:prstDash val="solid"/>
                </a:ln>
              </a:rPr>
              <a:t>постройки, </a:t>
            </a:r>
            <a:endParaRPr lang="ru-RU" altLang="ru-RU" sz="2000" b="1" dirty="0" smtClean="0">
              <a:ln w="10160">
                <a:noFill/>
                <a:prstDash val="solid"/>
              </a:ln>
            </a:endParaRPr>
          </a:p>
          <a:p>
            <a:pPr algn="ctr"/>
            <a:r>
              <a:rPr lang="ru-RU" altLang="ru-RU" sz="2000" b="1" dirty="0" smtClean="0">
                <a:ln w="10160">
                  <a:noFill/>
                  <a:prstDash val="solid"/>
                </a:ln>
              </a:rPr>
              <a:t>значение </a:t>
            </a:r>
            <a:r>
              <a:rPr lang="ru-RU" altLang="ru-RU" sz="2000" b="1" dirty="0">
                <a:ln w="10160">
                  <a:noFill/>
                  <a:prstDash val="solid"/>
                </a:ln>
              </a:rPr>
              <a:t>которым мы по сей день не знаем!</a:t>
            </a:r>
          </a:p>
          <a:p>
            <a:pPr algn="ctr"/>
            <a:endParaRPr lang="ru-RU" altLang="ru-RU" sz="2800" b="1" dirty="0" smtClean="0">
              <a:ln w="1016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ru-RU" altLang="ru-RU" sz="2800" b="1" dirty="0">
              <a:ln w="1016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ru-RU" altLang="ru-RU" sz="2000" b="1" dirty="0">
              <a:ln w="9525" cmpd="sng">
                <a:noFill/>
                <a:prstDash val="solid"/>
              </a:ln>
            </a:endParaRPr>
          </a:p>
        </p:txBody>
      </p:sp>
      <p:pic>
        <p:nvPicPr>
          <p:cNvPr id="5124" name="Picture 5" descr="2998697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038" y="263168"/>
            <a:ext cx="3839835" cy="42767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42489" y="3803639"/>
            <a:ext cx="4066384" cy="3054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9455503">
            <a:off x="148429" y="3773156"/>
            <a:ext cx="3755461" cy="3115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9750267">
            <a:off x="4200636" y="4080265"/>
            <a:ext cx="3527282" cy="2200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40601" y="1204914"/>
            <a:ext cx="3356999" cy="2698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0" name="Группа 9"/>
          <p:cNvGrpSpPr/>
          <p:nvPr/>
        </p:nvGrpSpPr>
        <p:grpSpPr>
          <a:xfrm>
            <a:off x="10567044" y="6058267"/>
            <a:ext cx="1401126" cy="527670"/>
            <a:chOff x="0" y="9734"/>
            <a:chExt cx="1401126" cy="527670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0" y="9734"/>
              <a:ext cx="1401126" cy="52767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Скругленный прямоугольник 4">
              <a:hlinkClick r:id="rId8" action="ppaction://hlinksldjump"/>
            </p:cNvPr>
            <p:cNvSpPr/>
            <p:nvPr/>
          </p:nvSpPr>
          <p:spPr>
            <a:xfrm>
              <a:off x="25759" y="35493"/>
              <a:ext cx="1349608" cy="4761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l" defTabSz="9779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kern="1200" dirty="0" smtClean="0"/>
                <a:t>Маршрут</a:t>
              </a:r>
              <a:endParaRPr lang="ru-RU" sz="2200" kern="1200" dirty="0"/>
            </a:p>
          </p:txBody>
        </p:sp>
      </p:grpSp>
    </p:spTree>
    <p:custDataLst>
      <p:tags r:id="rId1"/>
    </p:custDataLst>
    <p:extLst>
      <p:ext uri="{BB962C8B-B14F-4D97-AF65-F5344CB8AC3E}">
        <p14:creationId xmlns="" xmlns:p14="http://schemas.microsoft.com/office/powerpoint/2010/main" val="41636940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918" t="5926" r="8727" b="7474"/>
          <a:stretch/>
        </p:blipFill>
        <p:spPr>
          <a:xfrm>
            <a:off x="4036290" y="1209964"/>
            <a:ext cx="3980873" cy="5444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2493818" y="115386"/>
            <a:ext cx="6391564" cy="886876"/>
          </a:xfrm>
          <a:prstGeom prst="roundRect">
            <a:avLst>
              <a:gd name="adj" fmla="val 16667"/>
            </a:avLst>
          </a:prstGeom>
          <a:ln w="28575"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>
            <a:prstTxWarp prst="textChevron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400" b="1" spc="50" dirty="0" smtClean="0">
                <a:ln w="952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Одежда строителя</a:t>
            </a:r>
            <a:endParaRPr lang="ru-RU" altLang="ru-RU" sz="4400" b="1" dirty="0">
              <a:ln w="952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Oval 8"/>
          <p:cNvSpPr>
            <a:spLocks noChangeArrowheads="1"/>
          </p:cNvSpPr>
          <p:nvPr/>
        </p:nvSpPr>
        <p:spPr bwMode="auto">
          <a:xfrm>
            <a:off x="600364" y="1487055"/>
            <a:ext cx="2844800" cy="1256145"/>
          </a:xfrm>
          <a:prstGeom prst="ellipse">
            <a:avLst/>
          </a:prstGeom>
          <a:ln w="28575"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0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Защитные </a:t>
            </a:r>
          </a:p>
          <a:p>
            <a:pPr algn="ctr" eaLnBrk="1" hangingPunct="1"/>
            <a:r>
              <a:rPr lang="ru-RU" altLang="ru-RU" sz="40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перчатки</a:t>
            </a:r>
            <a:endParaRPr lang="ru-RU" altLang="ru-RU" sz="40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8885382" y="1611746"/>
            <a:ext cx="2844800" cy="1256145"/>
          </a:xfrm>
          <a:prstGeom prst="ellipse">
            <a:avLst/>
          </a:prstGeom>
          <a:ln w="28575"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0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Защитная </a:t>
            </a:r>
          </a:p>
          <a:p>
            <a:pPr algn="ctr" eaLnBrk="1" hangingPunct="1"/>
            <a:r>
              <a:rPr lang="ru-RU" altLang="ru-RU" sz="40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каска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00364" y="3459018"/>
            <a:ext cx="2844800" cy="1256145"/>
          </a:xfrm>
          <a:prstGeom prst="ellipse">
            <a:avLst/>
          </a:prstGeom>
          <a:ln w="28575"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0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Защитный</a:t>
            </a:r>
          </a:p>
          <a:p>
            <a:pPr algn="ctr" eaLnBrk="1" hangingPunct="1"/>
            <a:r>
              <a:rPr lang="ru-RU" altLang="ru-RU" sz="4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altLang="ru-RU" sz="40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костюм</a:t>
            </a: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8682182" y="4419600"/>
            <a:ext cx="2844800" cy="1256145"/>
          </a:xfrm>
          <a:prstGeom prst="ellipse">
            <a:avLst/>
          </a:prstGeom>
          <a:ln w="28575"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0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Защитные </a:t>
            </a:r>
          </a:p>
          <a:p>
            <a:pPr algn="ctr" eaLnBrk="1" hangingPunct="1"/>
            <a:r>
              <a:rPr lang="ru-RU" altLang="ru-RU" sz="40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ботинки</a:t>
            </a:r>
            <a:endParaRPr lang="ru-RU" altLang="ru-RU" sz="40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12" name="Прямая со стрелкой 11"/>
          <p:cNvCxnSpPr>
            <a:stCxn id="7" idx="6"/>
          </p:cNvCxnSpPr>
          <p:nvPr/>
        </p:nvCxnSpPr>
        <p:spPr>
          <a:xfrm>
            <a:off x="3445164" y="2115128"/>
            <a:ext cx="1293091" cy="286327"/>
          </a:xfrm>
          <a:prstGeom prst="straightConnector1">
            <a:avLst/>
          </a:prstGeom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3389744" y="4087090"/>
            <a:ext cx="1884220" cy="868219"/>
          </a:xfrm>
          <a:prstGeom prst="straightConnector1">
            <a:avLst/>
          </a:prstGeom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8" idx="3"/>
          </p:cNvCxnSpPr>
          <p:nvPr/>
        </p:nvCxnSpPr>
        <p:spPr>
          <a:xfrm flipH="1" flipV="1">
            <a:off x="6280729" y="2041236"/>
            <a:ext cx="3021264" cy="642697"/>
          </a:xfrm>
          <a:prstGeom prst="straightConnector1">
            <a:avLst/>
          </a:prstGeom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6834909" y="4588568"/>
            <a:ext cx="2263884" cy="1630987"/>
          </a:xfrm>
          <a:prstGeom prst="straightConnector1">
            <a:avLst/>
          </a:prstGeom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14" name="Группа 13"/>
          <p:cNvGrpSpPr/>
          <p:nvPr/>
        </p:nvGrpSpPr>
        <p:grpSpPr>
          <a:xfrm>
            <a:off x="10567043" y="6133218"/>
            <a:ext cx="1401126" cy="527670"/>
            <a:chOff x="0" y="9734"/>
            <a:chExt cx="1401126" cy="527670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0" y="9734"/>
              <a:ext cx="1401126" cy="52767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Скругленный прямоугольник 4"/>
            <p:cNvSpPr/>
            <p:nvPr/>
          </p:nvSpPr>
          <p:spPr>
            <a:xfrm>
              <a:off x="25759" y="35493"/>
              <a:ext cx="1349608" cy="4761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l" defTabSz="9779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kern="1200" dirty="0" smtClean="0">
                  <a:hlinkClick r:id="rId3" action="ppaction://hlinksldjump"/>
                </a:rPr>
                <a:t>Маршрут</a:t>
              </a:r>
              <a:endParaRPr lang="ru-RU" sz="2200" kern="120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420061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248872" y="2316616"/>
            <a:ext cx="5771320" cy="3107418"/>
          </a:xfrm>
          <a:prstGeom prst="roundRect">
            <a:avLst/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200" b="1" dirty="0" smtClean="0">
              <a:ln w="9525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ln w="9525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5" name="Picture 5" descr="kakie-ekzameny-nuzhno-sdavat-na-arxitektor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1743">
            <a:off x="7287204" y="2286000"/>
            <a:ext cx="4752975" cy="3168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Oval 8"/>
          <p:cNvSpPr>
            <a:spLocks noChangeArrowheads="1"/>
          </p:cNvSpPr>
          <p:nvPr/>
        </p:nvSpPr>
        <p:spPr bwMode="auto">
          <a:xfrm>
            <a:off x="3038764" y="1173018"/>
            <a:ext cx="4570124" cy="958995"/>
          </a:xfrm>
          <a:prstGeom prst="ellipse">
            <a:avLst/>
          </a:prstGeom>
          <a:ln w="28575"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Архитектор</a:t>
            </a:r>
          </a:p>
        </p:txBody>
      </p:sp>
      <p:pic>
        <p:nvPicPr>
          <p:cNvPr id="8197" name="Picture 10" descr="9c4fd1053f7759d5a9edaa6d9c7e71a7_X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6925">
            <a:off x="4326088" y="3793341"/>
            <a:ext cx="3388205" cy="30478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 Box 14"/>
          <p:cNvSpPr txBox="1">
            <a:spLocks noChangeArrowheads="1"/>
          </p:cNvSpPr>
          <p:nvPr/>
        </p:nvSpPr>
        <p:spPr bwMode="auto">
          <a:xfrm>
            <a:off x="626557" y="2637566"/>
            <a:ext cx="482441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800" b="1" dirty="0">
                <a:cs typeface="Times New Roman" panose="02020603050405020304" pitchFamily="18" charset="0"/>
              </a:rPr>
              <a:t>Архитектор придумывает и рисует дома на бумаге. А строители воплощают его чертежи в жизнь.</a:t>
            </a:r>
            <a:r>
              <a:rPr lang="ru-RU" altLang="ru-RU" sz="2400" dirty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1939635" y="244961"/>
            <a:ext cx="7459197" cy="780541"/>
          </a:xfrm>
          <a:prstGeom prst="roundRect">
            <a:avLst>
              <a:gd name="adj" fmla="val 16667"/>
            </a:avLst>
          </a:prstGeom>
          <a:ln w="28575"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>
            <a:prstTxWarp prst="textChevron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400" b="1" spc="50" dirty="0" smtClean="0">
                <a:ln w="952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Строительные профессии:</a:t>
            </a:r>
            <a:endParaRPr lang="ru-RU" altLang="ru-RU" sz="4400" b="1" dirty="0">
              <a:ln w="952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39719576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115798" y="1540761"/>
            <a:ext cx="5771320" cy="4065712"/>
          </a:xfrm>
          <a:prstGeom prst="roundRect">
            <a:avLst/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200" b="1" dirty="0" smtClean="0">
              <a:ln w="9525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ln w="9525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6" descr="%D0%BA%D0%B0%D0%BC%D0%B5%D0%BD%D1%89%D0%B8%D0%B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9294" flipH="1">
            <a:off x="6185097" y="3445021"/>
            <a:ext cx="4679950" cy="3114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8" descr="98897580_1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6931"/>
          <a:stretch/>
        </p:blipFill>
        <p:spPr bwMode="auto">
          <a:xfrm>
            <a:off x="7896224" y="404814"/>
            <a:ext cx="3734674" cy="29202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9"/>
          <p:cNvSpPr txBox="1">
            <a:spLocks noChangeArrowheads="1"/>
          </p:cNvSpPr>
          <p:nvPr/>
        </p:nvSpPr>
        <p:spPr bwMode="auto">
          <a:xfrm>
            <a:off x="265401" y="2019301"/>
            <a:ext cx="5472113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 dirty="0">
                <a:cs typeface="Times New Roman" panose="02020603050405020304" pitchFamily="18" charset="0"/>
              </a:rPr>
              <a:t>Каменщики возводят фундамент здания. Фундамент - это самая нижняя часть конструкции дома, находящаяся в земле. Задача этой всегда невидимой части состоит в том, чтобы передавать всю нагрузку от дома на грунт. Проще говоря, фундамент это «ноги» дома, его опорная часть. </a:t>
            </a:r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3001458" y="147781"/>
            <a:ext cx="4570124" cy="958995"/>
          </a:xfrm>
          <a:prstGeom prst="ellipse">
            <a:avLst/>
          </a:prstGeom>
          <a:ln w="28575"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0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Каменщик</a:t>
            </a:r>
            <a:endParaRPr lang="ru-RU" altLang="ru-RU" sz="40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5988775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6047169" y="1448398"/>
            <a:ext cx="5466009" cy="2172257"/>
          </a:xfrm>
          <a:prstGeom prst="roundRect">
            <a:avLst/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200" b="1" dirty="0" smtClean="0">
              <a:ln w="9525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ln w="9525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4" name="Picture 9" descr="LDL_928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6571">
            <a:off x="720302" y="1075922"/>
            <a:ext cx="3796665" cy="43966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1" descr="4669987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174" y="3708259"/>
            <a:ext cx="3938153" cy="2954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 Box 12"/>
          <p:cNvSpPr txBox="1">
            <a:spLocks noChangeArrowheads="1"/>
          </p:cNvSpPr>
          <p:nvPr/>
        </p:nvSpPr>
        <p:spPr bwMode="auto">
          <a:xfrm>
            <a:off x="6277119" y="2021281"/>
            <a:ext cx="508360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800" b="1" dirty="0">
                <a:cs typeface="Times New Roman" panose="02020603050405020304" pitchFamily="18" charset="0"/>
              </a:rPr>
              <a:t>Крановщик помогает в установке стен и перекрытий.</a:t>
            </a:r>
          </a:p>
        </p:txBody>
      </p:sp>
      <p:sp>
        <p:nvSpPr>
          <p:cNvPr id="7" name="Oval 8"/>
          <p:cNvSpPr>
            <a:spLocks noChangeArrowheads="1"/>
          </p:cNvSpPr>
          <p:nvPr/>
        </p:nvSpPr>
        <p:spPr bwMode="auto">
          <a:xfrm>
            <a:off x="3595039" y="153123"/>
            <a:ext cx="4570124" cy="958995"/>
          </a:xfrm>
          <a:prstGeom prst="ellipse">
            <a:avLst/>
          </a:prstGeom>
          <a:ln w="28575"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0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Крановщик</a:t>
            </a:r>
            <a:endParaRPr lang="ru-RU" altLang="ru-RU" sz="40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21574190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.3|1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2|0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4|1.3|0.8|1.6|1|2.3|0.7|1.2|0.6|1.4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.4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5|1.4|0.6|2.1|1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1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3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8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484</Words>
  <Application>Microsoft Office PowerPoint</Application>
  <PresentationFormat>Произвольный</PresentationFormat>
  <Paragraphs>108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sofya</dc:creator>
  <cp:lastModifiedBy>пк</cp:lastModifiedBy>
  <cp:revision>44</cp:revision>
  <dcterms:created xsi:type="dcterms:W3CDTF">2023-01-25T11:15:04Z</dcterms:created>
  <dcterms:modified xsi:type="dcterms:W3CDTF">2023-01-27T06:52:26Z</dcterms:modified>
</cp:coreProperties>
</file>