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 id="2147484008" r:id="rId2"/>
  </p:sldMasterIdLst>
  <p:sldIdLst>
    <p:sldId id="256" r:id="rId3"/>
    <p:sldId id="287" r:id="rId4"/>
    <p:sldId id="258" r:id="rId5"/>
    <p:sldId id="286" r:id="rId6"/>
    <p:sldId id="261"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284"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4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BE3999-CC23-4245-BFE3-B0E48BDDB5EA}"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ru-RU"/>
        </a:p>
      </dgm:t>
    </dgm:pt>
    <dgm:pt modelId="{29664692-C89D-4D55-92EB-02D7D162BBD9}">
      <dgm:prSet phldrT="[Текст]" custT="1"/>
      <dgm:spPr/>
      <dgm:t>
        <a:bodyPr/>
        <a:lstStyle/>
        <a:p>
          <a:r>
            <a:rPr lang="ru-RU" sz="1800" b="1" dirty="0" smtClean="0"/>
            <a:t>Структурированный игровой материал</a:t>
          </a:r>
          <a:endParaRPr lang="ru-RU" sz="1800" b="1" dirty="0"/>
        </a:p>
      </dgm:t>
    </dgm:pt>
    <dgm:pt modelId="{E1825979-75F4-4D5E-9276-2A50F7663DE7}" type="parTrans" cxnId="{190182B7-F0BB-4466-9584-1ABF999C0ED1}">
      <dgm:prSet/>
      <dgm:spPr/>
      <dgm:t>
        <a:bodyPr/>
        <a:lstStyle/>
        <a:p>
          <a:endParaRPr lang="ru-RU"/>
        </a:p>
      </dgm:t>
    </dgm:pt>
    <dgm:pt modelId="{CEA65561-63A0-4F35-BA62-4D8934025EF2}" type="sibTrans" cxnId="{190182B7-F0BB-4466-9584-1ABF999C0ED1}">
      <dgm:prSet/>
      <dgm:spPr/>
      <dgm:t>
        <a:bodyPr/>
        <a:lstStyle/>
        <a:p>
          <a:endParaRPr lang="ru-RU"/>
        </a:p>
      </dgm:t>
    </dgm:pt>
    <dgm:pt modelId="{4F92AA2F-4E89-4401-9062-BE5B0E4020D1}">
      <dgm:prSet phldrT="[Текст]" custT="1"/>
      <dgm:spPr/>
      <dgm:t>
        <a:bodyPr/>
        <a:lstStyle/>
        <a:p>
          <a:r>
            <a:rPr lang="ru-RU" sz="1400" b="1" dirty="0" smtClean="0"/>
            <a:t>куклы, мебель, постельные принадлежности</a:t>
          </a:r>
        </a:p>
        <a:p>
          <a:r>
            <a:rPr lang="ru-RU" sz="1400" b="1" dirty="0" smtClean="0"/>
            <a:t> (они провоцируют желание заботиться о ком-то)</a:t>
          </a:r>
          <a:endParaRPr lang="ru-RU" sz="1400" b="1" dirty="0"/>
        </a:p>
      </dgm:t>
    </dgm:pt>
    <dgm:pt modelId="{F82A4F93-E6D1-4237-BE43-3B9EE7355FC6}" type="parTrans" cxnId="{39F4C50B-65F3-45A4-91FE-4EC584484DD9}">
      <dgm:prSet/>
      <dgm:spPr/>
      <dgm:t>
        <a:bodyPr/>
        <a:lstStyle/>
        <a:p>
          <a:endParaRPr lang="ru-RU"/>
        </a:p>
      </dgm:t>
    </dgm:pt>
    <dgm:pt modelId="{66971309-9339-4751-B58A-BE6DD471E0D0}" type="sibTrans" cxnId="{39F4C50B-65F3-45A4-91FE-4EC584484DD9}">
      <dgm:prSet/>
      <dgm:spPr/>
      <dgm:t>
        <a:bodyPr/>
        <a:lstStyle/>
        <a:p>
          <a:endParaRPr lang="ru-RU"/>
        </a:p>
      </dgm:t>
    </dgm:pt>
    <dgm:pt modelId="{235BC188-9A5A-4874-A35E-262F763CEF09}">
      <dgm:prSet phldrT="[Текст]" custT="1"/>
      <dgm:spPr/>
      <dgm:t>
        <a:bodyPr/>
        <a:lstStyle/>
        <a:p>
          <a:r>
            <a:rPr lang="ru-RU" sz="1400" b="1" dirty="0" smtClean="0"/>
            <a:t>оружие </a:t>
          </a:r>
        </a:p>
        <a:p>
          <a:r>
            <a:rPr lang="ru-RU" sz="1400" b="1" dirty="0" smtClean="0"/>
            <a:t>(способствует выражению агрессии)</a:t>
          </a:r>
          <a:endParaRPr lang="ru-RU" sz="1400" b="1" dirty="0"/>
        </a:p>
      </dgm:t>
    </dgm:pt>
    <dgm:pt modelId="{E311A9D9-97BB-432B-86E0-39EB34C236F6}" type="parTrans" cxnId="{B4D7BC45-3593-42AD-8571-670B75718357}">
      <dgm:prSet/>
      <dgm:spPr/>
      <dgm:t>
        <a:bodyPr/>
        <a:lstStyle/>
        <a:p>
          <a:endParaRPr lang="ru-RU"/>
        </a:p>
      </dgm:t>
    </dgm:pt>
    <dgm:pt modelId="{A71D64F3-0F01-480D-B77E-9A4610C18532}" type="sibTrans" cxnId="{B4D7BC45-3593-42AD-8571-670B75718357}">
      <dgm:prSet/>
      <dgm:spPr/>
      <dgm:t>
        <a:bodyPr/>
        <a:lstStyle/>
        <a:p>
          <a:endParaRPr lang="ru-RU"/>
        </a:p>
      </dgm:t>
    </dgm:pt>
    <dgm:pt modelId="{2EB873B8-5907-4FA9-B5D7-5359754ABD22}">
      <dgm:prSet custT="1"/>
      <dgm:spPr/>
      <dgm:t>
        <a:bodyPr/>
        <a:lstStyle/>
        <a:p>
          <a:r>
            <a:rPr lang="ru-RU" sz="1400" b="1" dirty="0" smtClean="0"/>
            <a:t>телефон, поезд, машины (способствуют использованию коммуникативных действий)</a:t>
          </a:r>
          <a:endParaRPr lang="ru-RU" sz="1400" b="1" dirty="0"/>
        </a:p>
      </dgm:t>
    </dgm:pt>
    <dgm:pt modelId="{6712E392-D7E2-4FDC-9BF9-DE0ADC618FE1}" type="parTrans" cxnId="{20EBD849-68D3-4E0E-8517-8D39895F965F}">
      <dgm:prSet/>
      <dgm:spPr/>
      <dgm:t>
        <a:bodyPr/>
        <a:lstStyle/>
        <a:p>
          <a:endParaRPr lang="ru-RU"/>
        </a:p>
      </dgm:t>
    </dgm:pt>
    <dgm:pt modelId="{CD398512-9E2C-4248-9A40-3B94CE629756}" type="sibTrans" cxnId="{20EBD849-68D3-4E0E-8517-8D39895F965F}">
      <dgm:prSet/>
      <dgm:spPr/>
      <dgm:t>
        <a:bodyPr/>
        <a:lstStyle/>
        <a:p>
          <a:endParaRPr lang="ru-RU"/>
        </a:p>
      </dgm:t>
    </dgm:pt>
    <dgm:pt modelId="{C47AB611-B517-433C-B885-844B34A6159F}" type="pres">
      <dgm:prSet presAssocID="{FFBE3999-CC23-4245-BFE3-B0E48BDDB5EA}" presName="hierChild1" presStyleCnt="0">
        <dgm:presLayoutVars>
          <dgm:chPref val="1"/>
          <dgm:dir/>
          <dgm:animOne val="branch"/>
          <dgm:animLvl val="lvl"/>
          <dgm:resizeHandles/>
        </dgm:presLayoutVars>
      </dgm:prSet>
      <dgm:spPr/>
      <dgm:t>
        <a:bodyPr/>
        <a:lstStyle/>
        <a:p>
          <a:endParaRPr lang="ru-RU"/>
        </a:p>
      </dgm:t>
    </dgm:pt>
    <dgm:pt modelId="{0875C436-2AC9-4A75-8C7F-4E3E2FB3B6E5}" type="pres">
      <dgm:prSet presAssocID="{29664692-C89D-4D55-92EB-02D7D162BBD9}" presName="hierRoot1" presStyleCnt="0"/>
      <dgm:spPr/>
    </dgm:pt>
    <dgm:pt modelId="{72061F0A-C919-4FD3-9774-D69756A797F1}" type="pres">
      <dgm:prSet presAssocID="{29664692-C89D-4D55-92EB-02D7D162BBD9}" presName="composite" presStyleCnt="0"/>
      <dgm:spPr/>
    </dgm:pt>
    <dgm:pt modelId="{6ED8E6C3-48FA-4287-B492-3DE0AC09DC2D}" type="pres">
      <dgm:prSet presAssocID="{29664692-C89D-4D55-92EB-02D7D162BBD9}" presName="background" presStyleLbl="node0" presStyleIdx="0" presStyleCnt="1"/>
      <dgm:spPr/>
    </dgm:pt>
    <dgm:pt modelId="{F808B26E-2434-4C54-9641-ED687BCEFFA8}" type="pres">
      <dgm:prSet presAssocID="{29664692-C89D-4D55-92EB-02D7D162BBD9}" presName="text" presStyleLbl="fgAcc0" presStyleIdx="0" presStyleCnt="1" custScaleX="150028" custLinFactNeighborX="1471" custLinFactNeighborY="-4151">
        <dgm:presLayoutVars>
          <dgm:chPref val="3"/>
        </dgm:presLayoutVars>
      </dgm:prSet>
      <dgm:spPr/>
      <dgm:t>
        <a:bodyPr/>
        <a:lstStyle/>
        <a:p>
          <a:endParaRPr lang="ru-RU"/>
        </a:p>
      </dgm:t>
    </dgm:pt>
    <dgm:pt modelId="{EF368B5D-6E02-4997-B9AE-78D780D4BBF4}" type="pres">
      <dgm:prSet presAssocID="{29664692-C89D-4D55-92EB-02D7D162BBD9}" presName="hierChild2" presStyleCnt="0"/>
      <dgm:spPr/>
    </dgm:pt>
    <dgm:pt modelId="{0F5751A7-9991-4ECF-9C53-B39EF21572BA}" type="pres">
      <dgm:prSet presAssocID="{F82A4F93-E6D1-4237-BE43-3B9EE7355FC6}" presName="Name10" presStyleLbl="parChTrans1D2" presStyleIdx="0" presStyleCnt="3"/>
      <dgm:spPr/>
      <dgm:t>
        <a:bodyPr/>
        <a:lstStyle/>
        <a:p>
          <a:endParaRPr lang="ru-RU"/>
        </a:p>
      </dgm:t>
    </dgm:pt>
    <dgm:pt modelId="{982B1EF3-52EC-4943-AC33-B9258D3EA56A}" type="pres">
      <dgm:prSet presAssocID="{4F92AA2F-4E89-4401-9062-BE5B0E4020D1}" presName="hierRoot2" presStyleCnt="0"/>
      <dgm:spPr/>
    </dgm:pt>
    <dgm:pt modelId="{F71A394E-7CFA-476B-B208-D53CF2F2F281}" type="pres">
      <dgm:prSet presAssocID="{4F92AA2F-4E89-4401-9062-BE5B0E4020D1}" presName="composite2" presStyleCnt="0"/>
      <dgm:spPr/>
    </dgm:pt>
    <dgm:pt modelId="{7F2C46A8-0F8F-451C-9764-7B4C215AA61C}" type="pres">
      <dgm:prSet presAssocID="{4F92AA2F-4E89-4401-9062-BE5B0E4020D1}" presName="background2" presStyleLbl="node2" presStyleIdx="0" presStyleCnt="3"/>
      <dgm:spPr/>
    </dgm:pt>
    <dgm:pt modelId="{258241ED-5460-4008-AD4A-6AD9F8113A9A}" type="pres">
      <dgm:prSet presAssocID="{4F92AA2F-4E89-4401-9062-BE5B0E4020D1}" presName="text2" presStyleLbl="fgAcc2" presStyleIdx="0" presStyleCnt="3" custScaleX="116675" custScaleY="116352" custLinFactNeighborX="-8307" custLinFactNeighborY="-5052">
        <dgm:presLayoutVars>
          <dgm:chPref val="3"/>
        </dgm:presLayoutVars>
      </dgm:prSet>
      <dgm:spPr/>
      <dgm:t>
        <a:bodyPr/>
        <a:lstStyle/>
        <a:p>
          <a:endParaRPr lang="ru-RU"/>
        </a:p>
      </dgm:t>
    </dgm:pt>
    <dgm:pt modelId="{406F9DEB-84EE-4EAF-8895-965D963A8DEF}" type="pres">
      <dgm:prSet presAssocID="{4F92AA2F-4E89-4401-9062-BE5B0E4020D1}" presName="hierChild3" presStyleCnt="0"/>
      <dgm:spPr/>
    </dgm:pt>
    <dgm:pt modelId="{EECB91F0-D6C6-41A8-A56A-1AA4E5D0ECFB}" type="pres">
      <dgm:prSet presAssocID="{E311A9D9-97BB-432B-86E0-39EB34C236F6}" presName="Name10" presStyleLbl="parChTrans1D2" presStyleIdx="1" presStyleCnt="3"/>
      <dgm:spPr/>
      <dgm:t>
        <a:bodyPr/>
        <a:lstStyle/>
        <a:p>
          <a:endParaRPr lang="ru-RU"/>
        </a:p>
      </dgm:t>
    </dgm:pt>
    <dgm:pt modelId="{841B8B5F-6D5D-474B-9CBC-58C371AF4C60}" type="pres">
      <dgm:prSet presAssocID="{235BC188-9A5A-4874-A35E-262F763CEF09}" presName="hierRoot2" presStyleCnt="0"/>
      <dgm:spPr/>
    </dgm:pt>
    <dgm:pt modelId="{3721E05B-447E-4A74-88E5-5F8FF559D0A8}" type="pres">
      <dgm:prSet presAssocID="{235BC188-9A5A-4874-A35E-262F763CEF09}" presName="composite2" presStyleCnt="0"/>
      <dgm:spPr/>
    </dgm:pt>
    <dgm:pt modelId="{92F160CE-AC3D-42B9-8692-07F0C1517DF0}" type="pres">
      <dgm:prSet presAssocID="{235BC188-9A5A-4874-A35E-262F763CEF09}" presName="background2" presStyleLbl="node2" presStyleIdx="1" presStyleCnt="3"/>
      <dgm:spPr/>
    </dgm:pt>
    <dgm:pt modelId="{31F9D2D3-14E6-4BDD-893B-DD15AA838B1C}" type="pres">
      <dgm:prSet presAssocID="{235BC188-9A5A-4874-A35E-262F763CEF09}" presName="text2" presStyleLbl="fgAcc2" presStyleIdx="1" presStyleCnt="3">
        <dgm:presLayoutVars>
          <dgm:chPref val="3"/>
        </dgm:presLayoutVars>
      </dgm:prSet>
      <dgm:spPr/>
      <dgm:t>
        <a:bodyPr/>
        <a:lstStyle/>
        <a:p>
          <a:endParaRPr lang="ru-RU"/>
        </a:p>
      </dgm:t>
    </dgm:pt>
    <dgm:pt modelId="{54217D8C-7656-4AC3-A2BF-639019BB11B0}" type="pres">
      <dgm:prSet presAssocID="{235BC188-9A5A-4874-A35E-262F763CEF09}" presName="hierChild3" presStyleCnt="0"/>
      <dgm:spPr/>
    </dgm:pt>
    <dgm:pt modelId="{62E8BB4A-E20D-4166-B090-121F6AE80A38}" type="pres">
      <dgm:prSet presAssocID="{6712E392-D7E2-4FDC-9BF9-DE0ADC618FE1}" presName="Name10" presStyleLbl="parChTrans1D2" presStyleIdx="2" presStyleCnt="3"/>
      <dgm:spPr/>
      <dgm:t>
        <a:bodyPr/>
        <a:lstStyle/>
        <a:p>
          <a:endParaRPr lang="ru-RU"/>
        </a:p>
      </dgm:t>
    </dgm:pt>
    <dgm:pt modelId="{606320FB-C5C7-47EE-85CF-0F1A8D8FAA8D}" type="pres">
      <dgm:prSet presAssocID="{2EB873B8-5907-4FA9-B5D7-5359754ABD22}" presName="hierRoot2" presStyleCnt="0"/>
      <dgm:spPr/>
    </dgm:pt>
    <dgm:pt modelId="{53B1CDDE-47D2-4F3F-8629-37FE36981826}" type="pres">
      <dgm:prSet presAssocID="{2EB873B8-5907-4FA9-B5D7-5359754ABD22}" presName="composite2" presStyleCnt="0"/>
      <dgm:spPr/>
    </dgm:pt>
    <dgm:pt modelId="{F9AFE771-7B14-4DDE-A94E-E398ABF78189}" type="pres">
      <dgm:prSet presAssocID="{2EB873B8-5907-4FA9-B5D7-5359754ABD22}" presName="background2" presStyleLbl="node2" presStyleIdx="2" presStyleCnt="3"/>
      <dgm:spPr/>
    </dgm:pt>
    <dgm:pt modelId="{608A5F68-F749-443A-90E5-269F7A2F5390}" type="pres">
      <dgm:prSet presAssocID="{2EB873B8-5907-4FA9-B5D7-5359754ABD22}" presName="text2" presStyleLbl="fgAcc2" presStyleIdx="2" presStyleCnt="3" custScaleX="114176" custLinFactNeighborX="3126" custLinFactNeighborY="30006">
        <dgm:presLayoutVars>
          <dgm:chPref val="3"/>
        </dgm:presLayoutVars>
      </dgm:prSet>
      <dgm:spPr/>
      <dgm:t>
        <a:bodyPr/>
        <a:lstStyle/>
        <a:p>
          <a:endParaRPr lang="ru-RU"/>
        </a:p>
      </dgm:t>
    </dgm:pt>
    <dgm:pt modelId="{2A0504CC-8082-43D7-A996-E0E799AC45BB}" type="pres">
      <dgm:prSet presAssocID="{2EB873B8-5907-4FA9-B5D7-5359754ABD22}" presName="hierChild3" presStyleCnt="0"/>
      <dgm:spPr/>
    </dgm:pt>
  </dgm:ptLst>
  <dgm:cxnLst>
    <dgm:cxn modelId="{8834E530-F646-4511-9464-300983CE6496}" type="presOf" srcId="{E311A9D9-97BB-432B-86E0-39EB34C236F6}" destId="{EECB91F0-D6C6-41A8-A56A-1AA4E5D0ECFB}" srcOrd="0" destOrd="0" presId="urn:microsoft.com/office/officeart/2005/8/layout/hierarchy1"/>
    <dgm:cxn modelId="{3D01F7CD-2887-4855-9EA6-6C9C2A1D537E}" type="presOf" srcId="{29664692-C89D-4D55-92EB-02D7D162BBD9}" destId="{F808B26E-2434-4C54-9641-ED687BCEFFA8}" srcOrd="0" destOrd="0" presId="urn:microsoft.com/office/officeart/2005/8/layout/hierarchy1"/>
    <dgm:cxn modelId="{39F4C50B-65F3-45A4-91FE-4EC584484DD9}" srcId="{29664692-C89D-4D55-92EB-02D7D162BBD9}" destId="{4F92AA2F-4E89-4401-9062-BE5B0E4020D1}" srcOrd="0" destOrd="0" parTransId="{F82A4F93-E6D1-4237-BE43-3B9EE7355FC6}" sibTransId="{66971309-9339-4751-B58A-BE6DD471E0D0}"/>
    <dgm:cxn modelId="{4BB95A86-FB99-4DEC-BA72-BE2D3096BC8B}" type="presOf" srcId="{FFBE3999-CC23-4245-BFE3-B0E48BDDB5EA}" destId="{C47AB611-B517-433C-B885-844B34A6159F}" srcOrd="0" destOrd="0" presId="urn:microsoft.com/office/officeart/2005/8/layout/hierarchy1"/>
    <dgm:cxn modelId="{F811E517-2887-4F28-958E-8A5036685362}" type="presOf" srcId="{4F92AA2F-4E89-4401-9062-BE5B0E4020D1}" destId="{258241ED-5460-4008-AD4A-6AD9F8113A9A}" srcOrd="0" destOrd="0" presId="urn:microsoft.com/office/officeart/2005/8/layout/hierarchy1"/>
    <dgm:cxn modelId="{C8E5F74A-37E8-4016-98A4-665FE9C20E0D}" type="presOf" srcId="{F82A4F93-E6D1-4237-BE43-3B9EE7355FC6}" destId="{0F5751A7-9991-4ECF-9C53-B39EF21572BA}" srcOrd="0" destOrd="0" presId="urn:microsoft.com/office/officeart/2005/8/layout/hierarchy1"/>
    <dgm:cxn modelId="{B4D7BC45-3593-42AD-8571-670B75718357}" srcId="{29664692-C89D-4D55-92EB-02D7D162BBD9}" destId="{235BC188-9A5A-4874-A35E-262F763CEF09}" srcOrd="1" destOrd="0" parTransId="{E311A9D9-97BB-432B-86E0-39EB34C236F6}" sibTransId="{A71D64F3-0F01-480D-B77E-9A4610C18532}"/>
    <dgm:cxn modelId="{35ADAD33-7B20-47CE-A21D-1023309D0B37}" type="presOf" srcId="{235BC188-9A5A-4874-A35E-262F763CEF09}" destId="{31F9D2D3-14E6-4BDD-893B-DD15AA838B1C}" srcOrd="0" destOrd="0" presId="urn:microsoft.com/office/officeart/2005/8/layout/hierarchy1"/>
    <dgm:cxn modelId="{20EBD849-68D3-4E0E-8517-8D39895F965F}" srcId="{29664692-C89D-4D55-92EB-02D7D162BBD9}" destId="{2EB873B8-5907-4FA9-B5D7-5359754ABD22}" srcOrd="2" destOrd="0" parTransId="{6712E392-D7E2-4FDC-9BF9-DE0ADC618FE1}" sibTransId="{CD398512-9E2C-4248-9A40-3B94CE629756}"/>
    <dgm:cxn modelId="{190182B7-F0BB-4466-9584-1ABF999C0ED1}" srcId="{FFBE3999-CC23-4245-BFE3-B0E48BDDB5EA}" destId="{29664692-C89D-4D55-92EB-02D7D162BBD9}" srcOrd="0" destOrd="0" parTransId="{E1825979-75F4-4D5E-9276-2A50F7663DE7}" sibTransId="{CEA65561-63A0-4F35-BA62-4D8934025EF2}"/>
    <dgm:cxn modelId="{202DA356-43F5-4D8A-AA95-D5D909D11F49}" type="presOf" srcId="{2EB873B8-5907-4FA9-B5D7-5359754ABD22}" destId="{608A5F68-F749-443A-90E5-269F7A2F5390}" srcOrd="0" destOrd="0" presId="urn:microsoft.com/office/officeart/2005/8/layout/hierarchy1"/>
    <dgm:cxn modelId="{0CC7CEB3-397F-4E4F-A994-FF489B6CB353}" type="presOf" srcId="{6712E392-D7E2-4FDC-9BF9-DE0ADC618FE1}" destId="{62E8BB4A-E20D-4166-B090-121F6AE80A38}" srcOrd="0" destOrd="0" presId="urn:microsoft.com/office/officeart/2005/8/layout/hierarchy1"/>
    <dgm:cxn modelId="{E448391A-03C6-4BC9-BCD4-ED1320B2AF7A}" type="presParOf" srcId="{C47AB611-B517-433C-B885-844B34A6159F}" destId="{0875C436-2AC9-4A75-8C7F-4E3E2FB3B6E5}" srcOrd="0" destOrd="0" presId="urn:microsoft.com/office/officeart/2005/8/layout/hierarchy1"/>
    <dgm:cxn modelId="{26BB3798-B495-42B7-A600-BDA687CC9CC1}" type="presParOf" srcId="{0875C436-2AC9-4A75-8C7F-4E3E2FB3B6E5}" destId="{72061F0A-C919-4FD3-9774-D69756A797F1}" srcOrd="0" destOrd="0" presId="urn:microsoft.com/office/officeart/2005/8/layout/hierarchy1"/>
    <dgm:cxn modelId="{F7ED6BDF-FD8C-445D-AFFE-565BA1D27535}" type="presParOf" srcId="{72061F0A-C919-4FD3-9774-D69756A797F1}" destId="{6ED8E6C3-48FA-4287-B492-3DE0AC09DC2D}" srcOrd="0" destOrd="0" presId="urn:microsoft.com/office/officeart/2005/8/layout/hierarchy1"/>
    <dgm:cxn modelId="{0F69B520-1B56-4A7A-B379-AC303F2B2104}" type="presParOf" srcId="{72061F0A-C919-4FD3-9774-D69756A797F1}" destId="{F808B26E-2434-4C54-9641-ED687BCEFFA8}" srcOrd="1" destOrd="0" presId="urn:microsoft.com/office/officeart/2005/8/layout/hierarchy1"/>
    <dgm:cxn modelId="{738C9FC6-0AD5-4F67-AF91-DE93694EC7F1}" type="presParOf" srcId="{0875C436-2AC9-4A75-8C7F-4E3E2FB3B6E5}" destId="{EF368B5D-6E02-4997-B9AE-78D780D4BBF4}" srcOrd="1" destOrd="0" presId="urn:microsoft.com/office/officeart/2005/8/layout/hierarchy1"/>
    <dgm:cxn modelId="{B1F7D506-64A8-45D0-943F-F53C8653B726}" type="presParOf" srcId="{EF368B5D-6E02-4997-B9AE-78D780D4BBF4}" destId="{0F5751A7-9991-4ECF-9C53-B39EF21572BA}" srcOrd="0" destOrd="0" presId="urn:microsoft.com/office/officeart/2005/8/layout/hierarchy1"/>
    <dgm:cxn modelId="{22754954-FCCA-4C1A-B94B-7D071113EF9E}" type="presParOf" srcId="{EF368B5D-6E02-4997-B9AE-78D780D4BBF4}" destId="{982B1EF3-52EC-4943-AC33-B9258D3EA56A}" srcOrd="1" destOrd="0" presId="urn:microsoft.com/office/officeart/2005/8/layout/hierarchy1"/>
    <dgm:cxn modelId="{9567C6E5-DA0A-4628-B982-B4CA8C45A177}" type="presParOf" srcId="{982B1EF3-52EC-4943-AC33-B9258D3EA56A}" destId="{F71A394E-7CFA-476B-B208-D53CF2F2F281}" srcOrd="0" destOrd="0" presId="urn:microsoft.com/office/officeart/2005/8/layout/hierarchy1"/>
    <dgm:cxn modelId="{7E93665A-0753-4C34-A712-C0BCDF42596A}" type="presParOf" srcId="{F71A394E-7CFA-476B-B208-D53CF2F2F281}" destId="{7F2C46A8-0F8F-451C-9764-7B4C215AA61C}" srcOrd="0" destOrd="0" presId="urn:microsoft.com/office/officeart/2005/8/layout/hierarchy1"/>
    <dgm:cxn modelId="{79F3BF94-7007-4E66-B9FC-5CC187867B4F}" type="presParOf" srcId="{F71A394E-7CFA-476B-B208-D53CF2F2F281}" destId="{258241ED-5460-4008-AD4A-6AD9F8113A9A}" srcOrd="1" destOrd="0" presId="urn:microsoft.com/office/officeart/2005/8/layout/hierarchy1"/>
    <dgm:cxn modelId="{F5A3910A-8FA2-4AAC-ABF5-6725851155E3}" type="presParOf" srcId="{982B1EF3-52EC-4943-AC33-B9258D3EA56A}" destId="{406F9DEB-84EE-4EAF-8895-965D963A8DEF}" srcOrd="1" destOrd="0" presId="urn:microsoft.com/office/officeart/2005/8/layout/hierarchy1"/>
    <dgm:cxn modelId="{CE7D3979-E654-4F54-B6D2-02D39E465554}" type="presParOf" srcId="{EF368B5D-6E02-4997-B9AE-78D780D4BBF4}" destId="{EECB91F0-D6C6-41A8-A56A-1AA4E5D0ECFB}" srcOrd="2" destOrd="0" presId="urn:microsoft.com/office/officeart/2005/8/layout/hierarchy1"/>
    <dgm:cxn modelId="{66527501-FE49-4A27-A102-1F22A18A8215}" type="presParOf" srcId="{EF368B5D-6E02-4997-B9AE-78D780D4BBF4}" destId="{841B8B5F-6D5D-474B-9CBC-58C371AF4C60}" srcOrd="3" destOrd="0" presId="urn:microsoft.com/office/officeart/2005/8/layout/hierarchy1"/>
    <dgm:cxn modelId="{C0ABF91E-D8C8-4901-9A66-9727CBD635D7}" type="presParOf" srcId="{841B8B5F-6D5D-474B-9CBC-58C371AF4C60}" destId="{3721E05B-447E-4A74-88E5-5F8FF559D0A8}" srcOrd="0" destOrd="0" presId="urn:microsoft.com/office/officeart/2005/8/layout/hierarchy1"/>
    <dgm:cxn modelId="{15DA0C68-60F6-49FE-B3FE-D81C7678FC85}" type="presParOf" srcId="{3721E05B-447E-4A74-88E5-5F8FF559D0A8}" destId="{92F160CE-AC3D-42B9-8692-07F0C1517DF0}" srcOrd="0" destOrd="0" presId="urn:microsoft.com/office/officeart/2005/8/layout/hierarchy1"/>
    <dgm:cxn modelId="{9E15E65C-9FEC-48A4-8974-94E9F177192C}" type="presParOf" srcId="{3721E05B-447E-4A74-88E5-5F8FF559D0A8}" destId="{31F9D2D3-14E6-4BDD-893B-DD15AA838B1C}" srcOrd="1" destOrd="0" presId="urn:microsoft.com/office/officeart/2005/8/layout/hierarchy1"/>
    <dgm:cxn modelId="{C925E4BA-1F9A-4A04-92A6-5C4823755DA4}" type="presParOf" srcId="{841B8B5F-6D5D-474B-9CBC-58C371AF4C60}" destId="{54217D8C-7656-4AC3-A2BF-639019BB11B0}" srcOrd="1" destOrd="0" presId="urn:microsoft.com/office/officeart/2005/8/layout/hierarchy1"/>
    <dgm:cxn modelId="{2789324F-4CBC-401D-8873-AD2231CDB9BB}" type="presParOf" srcId="{EF368B5D-6E02-4997-B9AE-78D780D4BBF4}" destId="{62E8BB4A-E20D-4166-B090-121F6AE80A38}" srcOrd="4" destOrd="0" presId="urn:microsoft.com/office/officeart/2005/8/layout/hierarchy1"/>
    <dgm:cxn modelId="{907AA81D-547D-4016-A5AD-6FA7D42F5CE7}" type="presParOf" srcId="{EF368B5D-6E02-4997-B9AE-78D780D4BBF4}" destId="{606320FB-C5C7-47EE-85CF-0F1A8D8FAA8D}" srcOrd="5" destOrd="0" presId="urn:microsoft.com/office/officeart/2005/8/layout/hierarchy1"/>
    <dgm:cxn modelId="{4366B7B3-9F50-4545-ADB7-88DE884A059C}" type="presParOf" srcId="{606320FB-C5C7-47EE-85CF-0F1A8D8FAA8D}" destId="{53B1CDDE-47D2-4F3F-8629-37FE36981826}" srcOrd="0" destOrd="0" presId="urn:microsoft.com/office/officeart/2005/8/layout/hierarchy1"/>
    <dgm:cxn modelId="{903A9142-4DFB-42F1-8341-8BC66EEDB562}" type="presParOf" srcId="{53B1CDDE-47D2-4F3F-8629-37FE36981826}" destId="{F9AFE771-7B14-4DDE-A94E-E398ABF78189}" srcOrd="0" destOrd="0" presId="urn:microsoft.com/office/officeart/2005/8/layout/hierarchy1"/>
    <dgm:cxn modelId="{C826FC9D-4B06-40AA-9CDB-8F41995FCBE9}" type="presParOf" srcId="{53B1CDDE-47D2-4F3F-8629-37FE36981826}" destId="{608A5F68-F749-443A-90E5-269F7A2F5390}" srcOrd="1" destOrd="0" presId="urn:microsoft.com/office/officeart/2005/8/layout/hierarchy1"/>
    <dgm:cxn modelId="{1BF72AFE-81F5-4034-BF35-936DC588FF95}" type="presParOf" srcId="{606320FB-C5C7-47EE-85CF-0F1A8D8FAA8D}" destId="{2A0504CC-8082-43D7-A996-E0E799AC45B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8BB4A-E20D-4166-B090-121F6AE80A38}">
      <dsp:nvSpPr>
        <dsp:cNvPr id="0" name=""/>
        <dsp:cNvSpPr/>
      </dsp:nvSpPr>
      <dsp:spPr>
        <a:xfrm>
          <a:off x="3559643" y="1612133"/>
          <a:ext cx="2431510" cy="954168"/>
        </a:xfrm>
        <a:custGeom>
          <a:avLst/>
          <a:gdLst/>
          <a:ahLst/>
          <a:cxnLst/>
          <a:rect l="0" t="0" r="0" b="0"/>
          <a:pathLst>
            <a:path>
              <a:moveTo>
                <a:pt x="0" y="0"/>
              </a:moveTo>
              <a:lnTo>
                <a:pt x="0" y="780073"/>
              </a:lnTo>
              <a:lnTo>
                <a:pt x="2431510" y="780073"/>
              </a:lnTo>
              <a:lnTo>
                <a:pt x="2431510" y="95416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CB91F0-D6C6-41A8-A56A-1AA4E5D0ECFB}">
      <dsp:nvSpPr>
        <dsp:cNvPr id="0" name=""/>
        <dsp:cNvSpPr/>
      </dsp:nvSpPr>
      <dsp:spPr>
        <a:xfrm>
          <a:off x="3509761" y="1612133"/>
          <a:ext cx="91440" cy="596093"/>
        </a:xfrm>
        <a:custGeom>
          <a:avLst/>
          <a:gdLst/>
          <a:ahLst/>
          <a:cxnLst/>
          <a:rect l="0" t="0" r="0" b="0"/>
          <a:pathLst>
            <a:path>
              <a:moveTo>
                <a:pt x="49882" y="0"/>
              </a:moveTo>
              <a:lnTo>
                <a:pt x="49882" y="421999"/>
              </a:lnTo>
              <a:lnTo>
                <a:pt x="45720" y="421999"/>
              </a:lnTo>
              <a:lnTo>
                <a:pt x="45720" y="59609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5751A7-9991-4ECF-9C53-B39EF21572BA}">
      <dsp:nvSpPr>
        <dsp:cNvPr id="0" name=""/>
        <dsp:cNvSpPr/>
      </dsp:nvSpPr>
      <dsp:spPr>
        <a:xfrm>
          <a:off x="945783" y="1612133"/>
          <a:ext cx="2613860" cy="535805"/>
        </a:xfrm>
        <a:custGeom>
          <a:avLst/>
          <a:gdLst/>
          <a:ahLst/>
          <a:cxnLst/>
          <a:rect l="0" t="0" r="0" b="0"/>
          <a:pathLst>
            <a:path>
              <a:moveTo>
                <a:pt x="2613860" y="0"/>
              </a:moveTo>
              <a:lnTo>
                <a:pt x="2613860" y="361711"/>
              </a:lnTo>
              <a:lnTo>
                <a:pt x="0" y="361711"/>
              </a:lnTo>
              <a:lnTo>
                <a:pt x="0" y="53580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D8E6C3-48FA-4287-B492-3DE0AC09DC2D}">
      <dsp:nvSpPr>
        <dsp:cNvPr id="0" name=""/>
        <dsp:cNvSpPr/>
      </dsp:nvSpPr>
      <dsp:spPr>
        <a:xfrm>
          <a:off x="2149918" y="418789"/>
          <a:ext cx="2819449" cy="119334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08B26E-2434-4C54-9641-ED687BCEFFA8}">
      <dsp:nvSpPr>
        <dsp:cNvPr id="0" name=""/>
        <dsp:cNvSpPr/>
      </dsp:nvSpPr>
      <dsp:spPr>
        <a:xfrm>
          <a:off x="2358728" y="617158"/>
          <a:ext cx="2819449" cy="119334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t>Структурированный игровой материал</a:t>
          </a:r>
          <a:endParaRPr lang="ru-RU" sz="1800" b="1" kern="1200" dirty="0"/>
        </a:p>
      </dsp:txBody>
      <dsp:txXfrm>
        <a:off x="2393680" y="652110"/>
        <a:ext cx="2749545" cy="1123440"/>
      </dsp:txXfrm>
    </dsp:sp>
    <dsp:sp modelId="{7F2C46A8-0F8F-451C-9764-7B4C215AA61C}">
      <dsp:nvSpPr>
        <dsp:cNvPr id="0" name=""/>
        <dsp:cNvSpPr/>
      </dsp:nvSpPr>
      <dsp:spPr>
        <a:xfrm>
          <a:off x="-150542" y="2147939"/>
          <a:ext cx="2192652" cy="138847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8241ED-5460-4008-AD4A-6AD9F8113A9A}">
      <dsp:nvSpPr>
        <dsp:cNvPr id="0" name=""/>
        <dsp:cNvSpPr/>
      </dsp:nvSpPr>
      <dsp:spPr>
        <a:xfrm>
          <a:off x="58266" y="2346308"/>
          <a:ext cx="2192652" cy="138847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t>куклы, мебель, постельные принадлежности</a:t>
          </a:r>
        </a:p>
        <a:p>
          <a:pPr lvl="0" algn="ctr" defTabSz="622300">
            <a:lnSpc>
              <a:spcPct val="90000"/>
            </a:lnSpc>
            <a:spcBef>
              <a:spcPct val="0"/>
            </a:spcBef>
            <a:spcAft>
              <a:spcPct val="35000"/>
            </a:spcAft>
          </a:pPr>
          <a:r>
            <a:rPr lang="ru-RU" sz="1400" b="1" kern="1200" dirty="0" smtClean="0"/>
            <a:t> (они провоцируют желание заботиться о ком-то)</a:t>
          </a:r>
          <a:endParaRPr lang="ru-RU" sz="1400" b="1" kern="1200" dirty="0"/>
        </a:p>
      </dsp:txBody>
      <dsp:txXfrm>
        <a:off x="98933" y="2386975"/>
        <a:ext cx="2111318" cy="1307145"/>
      </dsp:txXfrm>
    </dsp:sp>
    <dsp:sp modelId="{92F160CE-AC3D-42B9-8692-07F0C1517DF0}">
      <dsp:nvSpPr>
        <dsp:cNvPr id="0" name=""/>
        <dsp:cNvSpPr/>
      </dsp:nvSpPr>
      <dsp:spPr>
        <a:xfrm>
          <a:off x="2615839" y="2208227"/>
          <a:ext cx="1879282" cy="119334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F9D2D3-14E6-4BDD-893B-DD15AA838B1C}">
      <dsp:nvSpPr>
        <dsp:cNvPr id="0" name=""/>
        <dsp:cNvSpPr/>
      </dsp:nvSpPr>
      <dsp:spPr>
        <a:xfrm>
          <a:off x="2824649" y="2406595"/>
          <a:ext cx="1879282" cy="119334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t>оружие </a:t>
          </a:r>
        </a:p>
        <a:p>
          <a:pPr lvl="0" algn="ctr" defTabSz="622300">
            <a:lnSpc>
              <a:spcPct val="90000"/>
            </a:lnSpc>
            <a:spcBef>
              <a:spcPct val="0"/>
            </a:spcBef>
            <a:spcAft>
              <a:spcPct val="35000"/>
            </a:spcAft>
          </a:pPr>
          <a:r>
            <a:rPr lang="ru-RU" sz="1400" b="1" kern="1200" dirty="0" smtClean="0"/>
            <a:t>(способствует выражению агрессии)</a:t>
          </a:r>
          <a:endParaRPr lang="ru-RU" sz="1400" b="1" kern="1200" dirty="0"/>
        </a:p>
      </dsp:txBody>
      <dsp:txXfrm>
        <a:off x="2859601" y="2441547"/>
        <a:ext cx="1809378" cy="1123440"/>
      </dsp:txXfrm>
    </dsp:sp>
    <dsp:sp modelId="{F9AFE771-7B14-4DDE-A94E-E398ABF78189}">
      <dsp:nvSpPr>
        <dsp:cNvPr id="0" name=""/>
        <dsp:cNvSpPr/>
      </dsp:nvSpPr>
      <dsp:spPr>
        <a:xfrm>
          <a:off x="4918309" y="2566302"/>
          <a:ext cx="2145689" cy="119334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8A5F68-F749-443A-90E5-269F7A2F5390}">
      <dsp:nvSpPr>
        <dsp:cNvPr id="0" name=""/>
        <dsp:cNvSpPr/>
      </dsp:nvSpPr>
      <dsp:spPr>
        <a:xfrm>
          <a:off x="5127118" y="2764670"/>
          <a:ext cx="2145689" cy="119334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t>телефон, поезд, машины (способствуют использованию коммуникативных действий)</a:t>
          </a:r>
          <a:endParaRPr lang="ru-RU" sz="1400" b="1" kern="1200" dirty="0"/>
        </a:p>
      </dsp:txBody>
      <dsp:txXfrm>
        <a:off x="5162070" y="2799622"/>
        <a:ext cx="2075785" cy="11234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3048000" y="3124200"/>
            <a:ext cx="82296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10733828" y="1110597"/>
            <a:ext cx="2286000" cy="508000"/>
          </a:xfrm>
        </p:spPr>
        <p:txBody>
          <a:bodyPr/>
          <a:lstStyle/>
          <a:p>
            <a:fld id="{7EAF463A-BC7C-46EE-9F1E-7F377CCA4891}" type="datetimeFigureOut">
              <a:rPr lang="en-US" smtClean="0">
                <a:solidFill>
                  <a:srgbClr val="4E5B6F"/>
                </a:solidFill>
              </a:rPr>
              <a:pPr/>
              <a:t>12/16/2024</a:t>
            </a:fld>
            <a:endParaRPr lang="en-US">
              <a:solidFill>
                <a:srgbClr val="4E5B6F"/>
              </a:solidFill>
            </a:endParaRPr>
          </a:p>
        </p:txBody>
      </p:sp>
      <p:sp>
        <p:nvSpPr>
          <p:cNvPr id="17" name="Нижний колонтитул 16"/>
          <p:cNvSpPr>
            <a:spLocks noGrp="1"/>
          </p:cNvSpPr>
          <p:nvPr>
            <p:ph type="ftr" sz="quarter" idx="11"/>
          </p:nvPr>
        </p:nvSpPr>
        <p:spPr bwMode="auto">
          <a:xfrm rot="5400000">
            <a:off x="10045959" y="4117661"/>
            <a:ext cx="3657600" cy="512064"/>
          </a:xfrm>
        </p:spPr>
        <p:txBody>
          <a:bodyPr/>
          <a:lstStyle/>
          <a:p>
            <a:endParaRPr lang="en-US">
              <a:solidFill>
                <a:srgbClr val="4E5B6F"/>
              </a:solidFill>
            </a:endParaRPr>
          </a:p>
        </p:txBody>
      </p:sp>
      <p:sp>
        <p:nvSpPr>
          <p:cNvPr id="10" name="Прямоугольник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Прямоугольник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Прямоугольник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Прямоугольник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Прямая соединительная линия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8" name="Прямая соединительная линия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0" name="Прямая соединительная линия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6" name="Прямая соединительная линия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5" name="Прямая соединительная линия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2" name="Прямая соединительная линия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7" name="Прямоугольник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1" name="Овал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Овал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4" name="Овал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6" name="Овал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5" name="Овал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9" name="Номер слайда 28"/>
          <p:cNvSpPr>
            <a:spLocks noGrp="1"/>
          </p:cNvSpPr>
          <p:nvPr>
            <p:ph type="sldNum" sz="quarter" idx="12"/>
          </p:nvPr>
        </p:nvSpPr>
        <p:spPr bwMode="auto">
          <a:xfrm>
            <a:off x="1767392" y="4928702"/>
            <a:ext cx="812800" cy="517524"/>
          </a:xfrm>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36227269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solidFill>
                  <a:srgbClr val="4E5B6F"/>
                </a:solidFill>
              </a:rPr>
              <a:pPr/>
              <a:t>12/16/2024</a:t>
            </a:fld>
            <a:endParaRPr lang="en-US">
              <a:solidFill>
                <a:srgbClr val="4E5B6F"/>
              </a:solidFill>
            </a:endParaRPr>
          </a:p>
        </p:txBody>
      </p:sp>
      <p:sp>
        <p:nvSpPr>
          <p:cNvPr id="5" name="Нижний колонтитул 4"/>
          <p:cNvSpPr>
            <a:spLocks noGrp="1"/>
          </p:cNvSpPr>
          <p:nvPr>
            <p:ph type="ftr" sz="quarter" idx="11"/>
          </p:nvPr>
        </p:nvSpPr>
        <p:spPr/>
        <p:txBody>
          <a:bodyPr/>
          <a:lstStyle/>
          <a:p>
            <a:endParaRPr lang="en-US">
              <a:solidFill>
                <a:srgbClr val="4E5B6F"/>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06402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0"/>
            <a:ext cx="22352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solidFill>
                  <a:srgbClr val="4E5B6F"/>
                </a:solidFill>
              </a:rPr>
              <a:pPr/>
              <a:t>12/16/2024</a:t>
            </a:fld>
            <a:endParaRPr lang="en-US">
              <a:solidFill>
                <a:srgbClr val="4E5B6F"/>
              </a:solidFill>
            </a:endParaRPr>
          </a:p>
        </p:txBody>
      </p:sp>
      <p:sp>
        <p:nvSpPr>
          <p:cNvPr id="5" name="Нижний колонтитул 4"/>
          <p:cNvSpPr>
            <a:spLocks noGrp="1"/>
          </p:cNvSpPr>
          <p:nvPr>
            <p:ph type="ftr" sz="quarter" idx="11"/>
          </p:nvPr>
        </p:nvSpPr>
        <p:spPr/>
        <p:txBody>
          <a:bodyPr/>
          <a:lstStyle/>
          <a:p>
            <a:endParaRPr lang="en-US">
              <a:solidFill>
                <a:srgbClr val="4E5B6F"/>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857269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062" name="Picture 14" descr="https://r.mtdata.ru/r480x-/u19/photo0F6F/20890808034-0/original.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667" b="96667" l="10000" r="90000"/>
                    </a14:imgEffect>
                    <a14:imgEffect>
                      <a14:brightnessContrast contrast="-67000"/>
                    </a14:imgEffect>
                  </a14:imgLayer>
                </a14:imgProps>
              </a:ext>
              <a:ext uri="{28A0092B-C50C-407E-A947-70E740481C1C}">
                <a14:useLocalDpi xmlns:a14="http://schemas.microsoft.com/office/drawing/2010/main" val="0"/>
              </a:ext>
            </a:extLst>
          </a:blip>
          <a:srcRect l="13976" r="12600"/>
          <a:stretch/>
        </p:blipFill>
        <p:spPr bwMode="auto">
          <a:xfrm>
            <a:off x="6096000" y="2012051"/>
            <a:ext cx="1785885" cy="136815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photoshopia.ru/clipart/data/1319/medium/1442769904315_photoshopia_ru.pn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45000"/>
                    </a14:imgEffect>
                    <a14:imgEffect>
                      <a14:brightnessContrast bright="28000" contrast="-31000"/>
                    </a14:imgEffect>
                  </a14:imgLayer>
                </a14:imgProps>
              </a:ext>
              <a:ext uri="{28A0092B-C50C-407E-A947-70E740481C1C}">
                <a14:useLocalDpi xmlns:a14="http://schemas.microsoft.com/office/drawing/2010/main" val="0"/>
              </a:ext>
            </a:extLst>
          </a:blip>
          <a:srcRect/>
          <a:stretch>
            <a:fillRect/>
          </a:stretch>
        </p:blipFill>
        <p:spPr bwMode="auto">
          <a:xfrm rot="20193543">
            <a:off x="4856579" y="1713883"/>
            <a:ext cx="3628877" cy="333264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kam-solnyshko.ru/u/fd/fbdb4e904b11e5a2f1bbf5530a7ed6/-/img%20%281%29.png"/>
          <p:cNvPicPr>
            <a:picLocks noChangeAspect="1" noChangeArrowheads="1"/>
          </p:cNvPicPr>
          <p:nvPr/>
        </p:nvPicPr>
        <p:blipFill rotWithShape="1">
          <a:blip r:embed="rId7">
            <a:extLst>
              <a:ext uri="{28A0092B-C50C-407E-A947-70E740481C1C}">
                <a14:useLocalDpi xmlns:a14="http://schemas.microsoft.com/office/drawing/2010/main" val="0"/>
              </a:ext>
            </a:extLst>
          </a:blip>
          <a:srcRect l="9128" r="5049"/>
          <a:stretch/>
        </p:blipFill>
        <p:spPr bwMode="auto">
          <a:xfrm>
            <a:off x="0" y="4365105"/>
            <a:ext cx="12192000" cy="2743201"/>
          </a:xfrm>
          <a:prstGeom prst="rect">
            <a:avLst/>
          </a:prstGeom>
          <a:noFill/>
          <a:extLst>
            <a:ext uri="{909E8E84-426E-40DD-AFC4-6F175D3DCCD1}">
              <a14:hiddenFill xmlns:a14="http://schemas.microsoft.com/office/drawing/2010/main">
                <a:solidFill>
                  <a:srgbClr val="FFFFFF"/>
                </a:solidFill>
              </a14:hiddenFill>
            </a:ext>
          </a:extLst>
        </p:spPr>
      </p:pic>
      <p:sp>
        <p:nvSpPr>
          <p:cNvPr id="16" name="Скругленный прямоугольник 15"/>
          <p:cNvSpPr/>
          <p:nvPr/>
        </p:nvSpPr>
        <p:spPr>
          <a:xfrm>
            <a:off x="6558264" y="5478664"/>
            <a:ext cx="5622121" cy="1296144"/>
          </a:xfrm>
          <a:prstGeom prst="roundRect">
            <a:avLst/>
          </a:prstGeom>
          <a:solidFill>
            <a:srgbClr val="99FF66">
              <a:alpha val="75000"/>
            </a:srgbClr>
          </a:solidFill>
          <a:ln w="50800">
            <a:solidFill>
              <a:srgbClr val="92D050">
                <a:alpha val="7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606787" y="404665"/>
            <a:ext cx="10961821" cy="1080120"/>
          </a:xfrm>
        </p:spPr>
        <p:txBody>
          <a:bodyPr/>
          <a:lstStyle>
            <a:lvl1pPr>
              <a:defRPr>
                <a:solidFill>
                  <a:srgbClr val="002060"/>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6558264" y="5478664"/>
            <a:ext cx="5622121" cy="1368152"/>
          </a:xfrm>
        </p:spPr>
        <p:txBody>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gradFill flip="none" rotWithShape="1">
          <a:gsLst>
            <a:gs pos="0">
              <a:srgbClr val="99FF66"/>
            </a:gs>
            <a:gs pos="57000">
              <a:schemeClr val="accent1">
                <a:tint val="44500"/>
                <a:satMod val="160000"/>
              </a:schemeClr>
            </a:gs>
            <a:gs pos="100000">
              <a:srgbClr val="92D050"/>
            </a:gs>
          </a:gsLst>
          <a:lin ang="2700000" scaled="1"/>
          <a:tileRect/>
        </a:gradFill>
        <a:effectLst/>
      </p:bgPr>
    </p:bg>
    <p:spTree>
      <p:nvGrpSpPr>
        <p:cNvPr id="1" name=""/>
        <p:cNvGrpSpPr/>
        <p:nvPr/>
      </p:nvGrpSpPr>
      <p:grpSpPr>
        <a:xfrm>
          <a:off x="0" y="0"/>
          <a:ext cx="0" cy="0"/>
          <a:chOff x="0" y="0"/>
          <a:chExt cx="0" cy="0"/>
        </a:xfrm>
      </p:grpSpPr>
      <p:sp>
        <p:nvSpPr>
          <p:cNvPr id="11" name="Скругленный прямоугольник 10"/>
          <p:cNvSpPr/>
          <p:nvPr/>
        </p:nvSpPr>
        <p:spPr>
          <a:xfrm>
            <a:off x="606787" y="404666"/>
            <a:ext cx="10961821" cy="1080119"/>
          </a:xfrm>
          <a:prstGeom prst="roundRect">
            <a:avLst/>
          </a:prstGeom>
          <a:solidFill>
            <a:srgbClr val="99FF66">
              <a:alpha val="75000"/>
            </a:srgbClr>
          </a:solidFill>
          <a:ln w="50800">
            <a:solidFill>
              <a:srgbClr val="92D050">
                <a:alpha val="7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14" descr="https://r.mtdata.ru/r480x-/u19/photo0F6F/20890808034-0/original.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667" b="96667" l="10000" r="90000"/>
                    </a14:imgEffect>
                    <a14:imgEffect>
                      <a14:brightnessContrast contrast="-67000"/>
                    </a14:imgEffect>
                  </a14:imgLayer>
                </a14:imgProps>
              </a:ext>
              <a:ext uri="{28A0092B-C50C-407E-A947-70E740481C1C}">
                <a14:useLocalDpi xmlns:a14="http://schemas.microsoft.com/office/drawing/2010/main" val="0"/>
              </a:ext>
            </a:extLst>
          </a:blip>
          <a:srcRect l="13976" r="12600"/>
          <a:stretch/>
        </p:blipFill>
        <p:spPr bwMode="auto">
          <a:xfrm rot="2062218">
            <a:off x="9643966" y="4026964"/>
            <a:ext cx="1785885" cy="136815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623392" y="332656"/>
            <a:ext cx="10972800" cy="1143000"/>
          </a:xfrm>
        </p:spPr>
        <p:txBody>
          <a:bodyPr/>
          <a:lstStyle/>
          <a:p>
            <a:r>
              <a:rPr lang="ru-RU" smtClean="0"/>
              <a:t>Образец заголовка</a:t>
            </a:r>
            <a:endParaRPr lang="ru-RU" dirty="0"/>
          </a:p>
        </p:txBody>
      </p:sp>
      <p:sp>
        <p:nvSpPr>
          <p:cNvPr id="3" name="Содержимое 2"/>
          <p:cNvSpPr>
            <a:spLocks noGrp="1"/>
          </p:cNvSpPr>
          <p:nvPr>
            <p:ph idx="1"/>
          </p:nvPr>
        </p:nvSpPr>
        <p:spPr>
          <a:xfrm>
            <a:off x="623392" y="1772817"/>
            <a:ext cx="10972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7EAF463A-BC7C-46EE-9F1E-7F377CCA4891}" type="datetimeFigureOut">
              <a:rPr lang="en-US" smtClean="0">
                <a:solidFill>
                  <a:srgbClr val="4E5B6F"/>
                </a:solidFill>
              </a:rPr>
              <a:pPr/>
              <a:t>12/16/2024</a:t>
            </a:fld>
            <a:endParaRPr lang="en-US">
              <a:solidFill>
                <a:srgbClr val="4E5B6F"/>
              </a:solidFill>
            </a:endParaRPr>
          </a:p>
        </p:txBody>
      </p:sp>
      <p:sp>
        <p:nvSpPr>
          <p:cNvPr id="5" name="Нижний колонтитул 4"/>
          <p:cNvSpPr>
            <a:spLocks noGrp="1"/>
          </p:cNvSpPr>
          <p:nvPr>
            <p:ph type="ftr" sz="quarter" idx="11"/>
          </p:nvPr>
        </p:nvSpPr>
        <p:spPr/>
        <p:txBody>
          <a:bodyPr/>
          <a:lstStyle/>
          <a:p>
            <a:endParaRPr lang="en-US">
              <a:solidFill>
                <a:srgbClr val="4E5B6F"/>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pic>
        <p:nvPicPr>
          <p:cNvPr id="8" name="Picture 16" descr="http://photoshopia.ru/clipart/data/1319/medium/1442769904315_photoshopia_ru.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4000"/>
                    </a14:imgEffect>
                    <a14:imgEffect>
                      <a14:brightnessContrast bright="-7000" contrast="-28000"/>
                    </a14:imgEffect>
                  </a14:imgLayer>
                </a14:imgProps>
              </a:ext>
              <a:ext uri="{28A0092B-C50C-407E-A947-70E740481C1C}">
                <a14:useLocalDpi xmlns:a14="http://schemas.microsoft.com/office/drawing/2010/main" val="0"/>
              </a:ext>
            </a:extLst>
          </a:blip>
          <a:srcRect/>
          <a:stretch>
            <a:fillRect/>
          </a:stretch>
        </p:blipFill>
        <p:spPr bwMode="auto">
          <a:xfrm rot="655761">
            <a:off x="8404544" y="3728796"/>
            <a:ext cx="3628877" cy="33326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gradFill flip="none" rotWithShape="1">
          <a:gsLst>
            <a:gs pos="0">
              <a:srgbClr val="99FF66"/>
            </a:gs>
            <a:gs pos="28000">
              <a:schemeClr val="accent1">
                <a:tint val="44500"/>
                <a:satMod val="160000"/>
              </a:schemeClr>
            </a:gs>
            <a:gs pos="100000">
              <a:srgbClr val="92D05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8" name="Скругленный прямоугольник 7"/>
          <p:cNvSpPr/>
          <p:nvPr/>
        </p:nvSpPr>
        <p:spPr>
          <a:xfrm>
            <a:off x="606787" y="404666"/>
            <a:ext cx="10961821" cy="1080119"/>
          </a:xfrm>
          <a:prstGeom prst="roundRect">
            <a:avLst/>
          </a:prstGeom>
          <a:solidFill>
            <a:srgbClr val="99FF66">
              <a:alpha val="75000"/>
            </a:srgbClr>
          </a:solidFill>
          <a:ln w="50800">
            <a:solidFill>
              <a:srgbClr val="92D050">
                <a:alpha val="7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Содержимое 3"/>
          <p:cNvSpPr>
            <a:spLocks noGrp="1"/>
          </p:cNvSpPr>
          <p:nvPr>
            <p:ph sz="half" idx="2"/>
          </p:nvPr>
        </p:nvSpPr>
        <p:spPr>
          <a:xfrm>
            <a:off x="6192011" y="1600201"/>
            <a:ext cx="539038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7EAF463A-BC7C-46EE-9F1E-7F377CCA4891}" type="datetimeFigureOut">
              <a:rPr lang="en-US" smtClean="0">
                <a:solidFill>
                  <a:srgbClr val="4E5B6F"/>
                </a:solidFill>
              </a:rPr>
              <a:pPr/>
              <a:t>12/16/2024</a:t>
            </a:fld>
            <a:endParaRPr lang="en-US">
              <a:solidFill>
                <a:srgbClr val="4E5B6F"/>
              </a:solidFill>
            </a:endParaRPr>
          </a:p>
        </p:txBody>
      </p:sp>
      <p:sp>
        <p:nvSpPr>
          <p:cNvPr id="6" name="Нижний колонтитул 5"/>
          <p:cNvSpPr>
            <a:spLocks noGrp="1"/>
          </p:cNvSpPr>
          <p:nvPr>
            <p:ph type="ftr" sz="quarter" idx="11"/>
          </p:nvPr>
        </p:nvSpPr>
        <p:spPr/>
        <p:txBody>
          <a:bodyPr/>
          <a:lstStyle/>
          <a:p>
            <a:endParaRPr lang="en-US">
              <a:solidFill>
                <a:srgbClr val="4E5B6F"/>
              </a:solidFill>
            </a:endParaRPr>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pic>
        <p:nvPicPr>
          <p:cNvPr id="9" name="Picture 2" descr="http://i.kam-solnyshko.ru/u/fd/fbdb4e904b11e5a2f1bbf5530a7ed6/-/img%20%281%29.pn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9000"/>
                    </a14:imgEffect>
                    <a14:imgEffect>
                      <a14:brightnessContrast contrast="-7000"/>
                    </a14:imgEffect>
                  </a14:imgLayer>
                </a14:imgProps>
              </a:ext>
              <a:ext uri="{28A0092B-C50C-407E-A947-70E740481C1C}">
                <a14:useLocalDpi xmlns:a14="http://schemas.microsoft.com/office/drawing/2010/main" val="0"/>
              </a:ext>
            </a:extLst>
          </a:blip>
          <a:srcRect l="9128" r="5049"/>
          <a:stretch/>
        </p:blipFill>
        <p:spPr bwMode="auto">
          <a:xfrm>
            <a:off x="0" y="5229201"/>
            <a:ext cx="12192000" cy="1879105"/>
          </a:xfrm>
          <a:prstGeom prst="rect">
            <a:avLst/>
          </a:prstGeom>
          <a:noFill/>
          <a:extLst>
            <a:ext uri="{909E8E84-426E-40DD-AFC4-6F175D3DCCD1}">
              <a14:hiddenFill xmlns:a14="http://schemas.microsoft.com/office/drawing/2010/main">
                <a:solidFill>
                  <a:srgbClr val="FFFFFF"/>
                </a:solidFill>
              </a14:hiddenFill>
            </a:ext>
          </a:extLst>
        </p:spPr>
      </p:pic>
      <p:sp>
        <p:nvSpPr>
          <p:cNvPr id="10" name="Скругленный прямоугольник 9"/>
          <p:cNvSpPr/>
          <p:nvPr/>
        </p:nvSpPr>
        <p:spPr>
          <a:xfrm>
            <a:off x="606788" y="1700808"/>
            <a:ext cx="5297192" cy="4320480"/>
          </a:xfrm>
          <a:prstGeom prst="roundRect">
            <a:avLst/>
          </a:prstGeom>
          <a:noFill/>
          <a:ln w="50800">
            <a:solidFill>
              <a:srgbClr val="99FF66"/>
            </a:solidFill>
            <a:prstDash val="solid"/>
            <a:round/>
          </a:ln>
          <a:effectLst>
            <a:outerShdw blurRad="63500" sx="102000" sy="102000" algn="ctr"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6288021" y="1675112"/>
            <a:ext cx="5280587" cy="4320480"/>
          </a:xfrm>
          <a:prstGeom prst="roundRect">
            <a:avLst/>
          </a:prstGeom>
          <a:noFill/>
          <a:ln w="50800">
            <a:solidFill>
              <a:srgbClr val="99FF66"/>
            </a:solidFill>
            <a:prstDash val="solid"/>
            <a:round/>
          </a:ln>
          <a:effectLst>
            <a:outerShdw blurRad="63500" sx="102000" sy="102000" algn="ctr"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Pr>
        <a:gradFill flip="none" rotWithShape="1">
          <a:gsLst>
            <a:gs pos="0">
              <a:srgbClr val="99FF66"/>
            </a:gs>
            <a:gs pos="63000">
              <a:schemeClr val="accent1">
                <a:tint val="44500"/>
                <a:satMod val="160000"/>
              </a:schemeClr>
            </a:gs>
            <a:gs pos="100000">
              <a:srgbClr val="92D05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04664"/>
            <a:ext cx="10972800" cy="1012974"/>
          </a:xfrm>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7EAF463A-BC7C-46EE-9F1E-7F377CCA4891}" type="datetimeFigureOut">
              <a:rPr lang="en-US" smtClean="0">
                <a:solidFill>
                  <a:srgbClr val="4E5B6F"/>
                </a:solidFill>
              </a:rPr>
              <a:pPr/>
              <a:t>12/16/2024</a:t>
            </a:fld>
            <a:endParaRPr lang="en-US">
              <a:solidFill>
                <a:srgbClr val="4E5B6F"/>
              </a:solidFill>
            </a:endParaRPr>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pic>
        <p:nvPicPr>
          <p:cNvPr id="6" name="Picture 16" descr="http://photoshopia.ru/clipart/data/1319/medium/1442769904315_photoshopia_ru.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4000"/>
                    </a14:imgEffect>
                    <a14:imgEffect>
                      <a14:brightnessContrast bright="-7000" contrast="-28000"/>
                    </a14:imgEffect>
                  </a14:imgLayer>
                </a14:imgProps>
              </a:ext>
              <a:ext uri="{28A0092B-C50C-407E-A947-70E740481C1C}">
                <a14:useLocalDpi xmlns:a14="http://schemas.microsoft.com/office/drawing/2010/main" val="0"/>
              </a:ext>
            </a:extLst>
          </a:blip>
          <a:srcRect/>
          <a:stretch>
            <a:fillRect/>
          </a:stretch>
        </p:blipFill>
        <p:spPr bwMode="auto">
          <a:xfrm rot="20675604">
            <a:off x="8637271" y="3728795"/>
            <a:ext cx="3628877" cy="33326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http://photoshopia.ru/clipart/data/1319/medium/1442769904315_photoshopia_ru.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4000"/>
                    </a14:imgEffect>
                    <a14:imgEffect>
                      <a14:brightnessContrast bright="-7000" contrast="-28000"/>
                    </a14:imgEffect>
                  </a14:imgLayer>
                </a14:imgProps>
              </a:ext>
              <a:ext uri="{28A0092B-C50C-407E-A947-70E740481C1C}">
                <a14:useLocalDpi xmlns:a14="http://schemas.microsoft.com/office/drawing/2010/main" val="0"/>
              </a:ext>
            </a:extLst>
          </a:blip>
          <a:srcRect/>
          <a:stretch>
            <a:fillRect/>
          </a:stretch>
        </p:blipFill>
        <p:spPr bwMode="auto">
          <a:xfrm rot="1380742" flipH="1">
            <a:off x="-51540" y="3739699"/>
            <a:ext cx="3256523" cy="33326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https://r.mtdata.ru/r480x-/u19/photo0F6F/20890808034-0/original.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667" b="96667" l="10000" r="90000"/>
                    </a14:imgEffect>
                    <a14:imgEffect>
                      <a14:brightnessContrast contrast="-67000"/>
                    </a14:imgEffect>
                  </a14:imgLayer>
                </a14:imgProps>
              </a:ext>
              <a:ext uri="{28A0092B-C50C-407E-A947-70E740481C1C}">
                <a14:useLocalDpi xmlns:a14="http://schemas.microsoft.com/office/drawing/2010/main" val="0"/>
              </a:ext>
            </a:extLst>
          </a:blip>
          <a:srcRect l="13976" r="12600"/>
          <a:stretch/>
        </p:blipFill>
        <p:spPr bwMode="auto">
          <a:xfrm>
            <a:off x="5039883" y="5544607"/>
            <a:ext cx="1785885" cy="13681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Заголовок раздела">
    <p:bg>
      <p:bgPr shadeToTitle="1">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Скругленный прямоугольник 6"/>
          <p:cNvSpPr/>
          <p:nvPr/>
        </p:nvSpPr>
        <p:spPr>
          <a:xfrm>
            <a:off x="527381" y="1772816"/>
            <a:ext cx="11041227" cy="1440160"/>
          </a:xfrm>
          <a:prstGeom prst="roundRect">
            <a:avLst/>
          </a:prstGeom>
          <a:solidFill>
            <a:srgbClr val="99FF66">
              <a:alpha val="75000"/>
            </a:srgbClr>
          </a:solidFill>
          <a:ln w="50800">
            <a:solidFill>
              <a:srgbClr val="92D050">
                <a:alpha val="7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23392" y="404664"/>
            <a:ext cx="10945216" cy="1080120"/>
          </a:xfrm>
        </p:spPr>
        <p:txBody>
          <a:bodyPr anchor="t"/>
          <a:lstStyle>
            <a:lvl1pPr algn="ctr">
              <a:defRPr sz="4000" b="1" cap="all"/>
            </a:lvl1pPr>
          </a:lstStyle>
          <a:p>
            <a:r>
              <a:rPr lang="ru-RU" smtClean="0"/>
              <a:t>Образец заголовка</a:t>
            </a:r>
            <a:endParaRPr lang="ru-RU" dirty="0"/>
          </a:p>
        </p:txBody>
      </p:sp>
      <p:sp>
        <p:nvSpPr>
          <p:cNvPr id="3" name="Текст 2"/>
          <p:cNvSpPr>
            <a:spLocks noGrp="1"/>
          </p:cNvSpPr>
          <p:nvPr>
            <p:ph type="body" idx="1"/>
          </p:nvPr>
        </p:nvSpPr>
        <p:spPr>
          <a:xfrm>
            <a:off x="527381" y="1772817"/>
            <a:ext cx="11020328" cy="1386383"/>
          </a:xfrm>
        </p:spPr>
        <p:txBody>
          <a:bodyPr anchor="b"/>
          <a:lstStyle>
            <a:lvl1pPr marL="0" indent="0" algn="just">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solidFill>
                  <a:srgbClr val="D6ECFF"/>
                </a:solidFill>
              </a:rPr>
              <a:pPr/>
              <a:t>12/16/2024</a:t>
            </a:fld>
            <a:endParaRPr lang="en-US">
              <a:solidFill>
                <a:srgbClr val="D6ECFF"/>
              </a:solidFill>
            </a:endParaRPr>
          </a:p>
        </p:txBody>
      </p:sp>
      <p:sp>
        <p:nvSpPr>
          <p:cNvPr id="5" name="Нижний колонтитул 4"/>
          <p:cNvSpPr>
            <a:spLocks noGrp="1"/>
          </p:cNvSpPr>
          <p:nvPr>
            <p:ph type="ftr" sz="quarter" idx="11"/>
          </p:nvPr>
        </p:nvSpPr>
        <p:spPr/>
        <p:txBody>
          <a:bodyPr/>
          <a:lstStyle/>
          <a:p>
            <a:endParaRPr lang="en-US">
              <a:solidFill>
                <a:srgbClr val="D6ECFF"/>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pic>
        <p:nvPicPr>
          <p:cNvPr id="8" name="Picture 14" descr="https://r.mtdata.ru/r480x-/u19/photo0F6F/20890808034-0/original.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667" b="96667" l="10000" r="90000"/>
                    </a14:imgEffect>
                    <a14:imgEffect>
                      <a14:brightnessContrast contrast="-67000"/>
                    </a14:imgEffect>
                  </a14:imgLayer>
                </a14:imgProps>
              </a:ext>
              <a:ext uri="{28A0092B-C50C-407E-A947-70E740481C1C}">
                <a14:useLocalDpi xmlns:a14="http://schemas.microsoft.com/office/drawing/2010/main" val="0"/>
              </a:ext>
            </a:extLst>
          </a:blip>
          <a:srcRect l="13976" r="12600"/>
          <a:stretch/>
        </p:blipFill>
        <p:spPr bwMode="auto">
          <a:xfrm rot="2062218">
            <a:off x="3903094" y="4441526"/>
            <a:ext cx="1785885" cy="1368152"/>
          </a:xfrm>
          <a:prstGeom prst="rect">
            <a:avLst/>
          </a:prstGeom>
          <a:noFill/>
          <a:extLst>
            <a:ext uri="{909E8E84-426E-40DD-AFC4-6F175D3DCCD1}">
              <a14:hiddenFill xmlns:a14="http://schemas.microsoft.com/office/drawing/2010/main">
                <a:solidFill>
                  <a:srgbClr val="FFFFFF"/>
                </a:solidFill>
              </a14:hiddenFill>
            </a:ext>
          </a:extLst>
        </p:spPr>
      </p:pic>
      <p:sp>
        <p:nvSpPr>
          <p:cNvPr id="10" name="Номер слайда 5"/>
          <p:cNvSpPr txBox="1">
            <a:spLocks/>
          </p:cNvSpPr>
          <p:nvPr/>
        </p:nvSpPr>
        <p:spPr>
          <a:xfrm>
            <a:off x="8737599" y="6068319"/>
            <a:ext cx="28448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mtClean="0"/>
              <a:pPr/>
              <a:t>‹#›</a:t>
            </a:fld>
            <a:endParaRPr lang="ru-RU"/>
          </a:p>
        </p:txBody>
      </p:sp>
      <p:pic>
        <p:nvPicPr>
          <p:cNvPr id="11" name="Picture 16" descr="http://photoshopia.ru/clipart/data/1319/medium/1442769904315_photoshopia_ru.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6000" contrast="-24000"/>
                    </a14:imgEffect>
                  </a14:imgLayer>
                </a14:imgProps>
              </a:ext>
              <a:ext uri="{28A0092B-C50C-407E-A947-70E740481C1C}">
                <a14:useLocalDpi xmlns:a14="http://schemas.microsoft.com/office/drawing/2010/main" val="0"/>
              </a:ext>
            </a:extLst>
          </a:blip>
          <a:srcRect/>
          <a:stretch>
            <a:fillRect/>
          </a:stretch>
        </p:blipFill>
        <p:spPr bwMode="auto">
          <a:xfrm rot="655761">
            <a:off x="2004624" y="3682511"/>
            <a:ext cx="3628877" cy="33326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609600" y="1600200"/>
            <a:ext cx="99568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7EAF463A-BC7C-46EE-9F1E-7F377CCA4891}" type="datetimeFigureOut">
              <a:rPr lang="en-US" smtClean="0">
                <a:solidFill>
                  <a:srgbClr val="4E5B6F"/>
                </a:solidFill>
              </a:rPr>
              <a:pPr/>
              <a:t>12/16/2024</a:t>
            </a:fld>
            <a:endParaRPr lang="en-US">
              <a:solidFill>
                <a:srgbClr val="4E5B6F"/>
              </a:solidFill>
            </a:endParaRPr>
          </a:p>
        </p:txBody>
      </p:sp>
      <p:sp>
        <p:nvSpPr>
          <p:cNvPr id="9" name="Номер слайда 8"/>
          <p:cNvSpPr>
            <a:spLocks noGrp="1"/>
          </p:cNvSpPr>
          <p:nvPr>
            <p:ph type="sldNum" sz="quarter" idx="15"/>
          </p:nvPr>
        </p:nvSpPr>
        <p:spPr/>
        <p:txBody>
          <a:bodyPr rtlCol="0"/>
          <a:lstStyle/>
          <a:p>
            <a:fld id="{A483448D-3A78-4528-A469-B745A65DA480}" type="slidenum">
              <a:rPr lang="en-US" smtClean="0"/>
              <a:pPr/>
              <a:t>‹#›</a:t>
            </a:fld>
            <a:endParaRPr lang="en-US"/>
          </a:p>
        </p:txBody>
      </p:sp>
      <p:sp>
        <p:nvSpPr>
          <p:cNvPr id="10" name="Нижний колонтитул 9"/>
          <p:cNvSpPr>
            <a:spLocks noGrp="1"/>
          </p:cNvSpPr>
          <p:nvPr>
            <p:ph type="ftr" sz="quarter" idx="16"/>
          </p:nvPr>
        </p:nvSpPr>
        <p:spPr/>
        <p:txBody>
          <a:bodyPr rtlCol="0"/>
          <a:lstStyle/>
          <a:p>
            <a:endParaRPr lang="en-US">
              <a:solidFill>
                <a:srgbClr val="4E5B6F"/>
              </a:solidFill>
            </a:endParaRPr>
          </a:p>
        </p:txBody>
      </p:sp>
    </p:spTree>
    <p:extLst>
      <p:ext uri="{BB962C8B-B14F-4D97-AF65-F5344CB8AC3E}">
        <p14:creationId xmlns:p14="http://schemas.microsoft.com/office/powerpoint/2010/main" val="2819119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0" y="2895600"/>
            <a:ext cx="82296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10732008" y="1106932"/>
            <a:ext cx="2286000" cy="508000"/>
          </a:xfrm>
        </p:spPr>
        <p:txBody>
          <a:bodyPr/>
          <a:lstStyle/>
          <a:p>
            <a:fld id="{7EAF463A-BC7C-46EE-9F1E-7F377CCA4891}" type="datetimeFigureOut">
              <a:rPr lang="en-US" smtClean="0">
                <a:solidFill>
                  <a:srgbClr val="D6ECFF"/>
                </a:solidFill>
              </a:rPr>
              <a:pPr/>
              <a:t>12/16/2024</a:t>
            </a:fld>
            <a:endParaRPr lang="en-US">
              <a:solidFill>
                <a:srgbClr val="D6ECFF"/>
              </a:solidFill>
            </a:endParaRPr>
          </a:p>
        </p:txBody>
      </p:sp>
      <p:sp>
        <p:nvSpPr>
          <p:cNvPr id="5" name="Нижний колонтитул 4"/>
          <p:cNvSpPr>
            <a:spLocks noGrp="1"/>
          </p:cNvSpPr>
          <p:nvPr>
            <p:ph type="ftr" sz="quarter" idx="11"/>
          </p:nvPr>
        </p:nvSpPr>
        <p:spPr bwMode="auto">
          <a:xfrm rot="5400000">
            <a:off x="10046208" y="4114800"/>
            <a:ext cx="3657600" cy="512064"/>
          </a:xfrm>
        </p:spPr>
        <p:txBody>
          <a:bodyPr/>
          <a:lstStyle/>
          <a:p>
            <a:endParaRPr lang="en-US">
              <a:solidFill>
                <a:srgbClr val="D6ECFF"/>
              </a:solidFill>
            </a:endParaRPr>
          </a:p>
        </p:txBody>
      </p:sp>
      <p:sp>
        <p:nvSpPr>
          <p:cNvPr id="9" name="Прямоугольник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Прямоугольник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Прямоугольник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Прямоугольник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Прямая соединительная линия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4" name="Прямая соединительная линия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5" name="Прямая соединительная линия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6" name="Прямая соединительная линия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7" name="Прямая соединительная линия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8" name="Прямоугольник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9" name="Овал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0" name="Овал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1" name="Овал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Овал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Овал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6" name="Прямая соединительная линия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6" name="Номер слайда 5"/>
          <p:cNvSpPr>
            <a:spLocks noGrp="1"/>
          </p:cNvSpPr>
          <p:nvPr>
            <p:ph type="sldNum" sz="quarter" idx="12"/>
          </p:nvPr>
        </p:nvSpPr>
        <p:spPr bwMode="auto">
          <a:xfrm>
            <a:off x="1787488" y="4928702"/>
            <a:ext cx="812800" cy="517524"/>
          </a:xfrm>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82249247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solidFill>
                  <a:srgbClr val="4E5B6F"/>
                </a:solidFill>
              </a:rPr>
              <a:pPr/>
              <a:t>12/16/2024</a:t>
            </a:fld>
            <a:endParaRPr lang="en-US">
              <a:solidFill>
                <a:srgbClr val="4E5B6F"/>
              </a:solidFill>
            </a:endParaRPr>
          </a:p>
        </p:txBody>
      </p:sp>
      <p:sp>
        <p:nvSpPr>
          <p:cNvPr id="6" name="Нижний колонтитул 5"/>
          <p:cNvSpPr>
            <a:spLocks noGrp="1"/>
          </p:cNvSpPr>
          <p:nvPr>
            <p:ph type="ftr" sz="quarter" idx="11"/>
          </p:nvPr>
        </p:nvSpPr>
        <p:spPr/>
        <p:txBody>
          <a:bodyPr/>
          <a:lstStyle/>
          <a:p>
            <a:endParaRPr lang="en-US">
              <a:solidFill>
                <a:srgbClr val="4E5B6F"/>
              </a:solidFill>
            </a:endParaRPr>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
        <p:nvSpPr>
          <p:cNvPr id="9" name="Содержимое 8"/>
          <p:cNvSpPr>
            <a:spLocks noGrp="1"/>
          </p:cNvSpPr>
          <p:nvPr>
            <p:ph sz="quarter" idx="1"/>
          </p:nvPr>
        </p:nvSpPr>
        <p:spPr>
          <a:xfrm>
            <a:off x="609600" y="1600200"/>
            <a:ext cx="48768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5693664" y="1600200"/>
            <a:ext cx="48768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3207072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0584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solidFill>
                  <a:srgbClr val="4E5B6F"/>
                </a:solidFill>
              </a:rPr>
              <a:pPr/>
              <a:t>12/16/2024</a:t>
            </a:fld>
            <a:endParaRPr lang="en-US">
              <a:solidFill>
                <a:srgbClr val="4E5B6F"/>
              </a:solidFill>
            </a:endParaRPr>
          </a:p>
        </p:txBody>
      </p:sp>
      <p:sp>
        <p:nvSpPr>
          <p:cNvPr id="8" name="Нижний колонтитул 7"/>
          <p:cNvSpPr>
            <a:spLocks noGrp="1"/>
          </p:cNvSpPr>
          <p:nvPr>
            <p:ph type="ftr" sz="quarter" idx="11"/>
          </p:nvPr>
        </p:nvSpPr>
        <p:spPr/>
        <p:txBody>
          <a:bodyPr/>
          <a:lstStyle/>
          <a:p>
            <a:endParaRPr lang="en-US">
              <a:solidFill>
                <a:srgbClr val="4E5B6F"/>
              </a:solidFill>
            </a:endParaRPr>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
        <p:nvSpPr>
          <p:cNvPr id="11" name="Содержимое 10"/>
          <p:cNvSpPr>
            <a:spLocks noGrp="1"/>
          </p:cNvSpPr>
          <p:nvPr>
            <p:ph sz="quarter" idx="2"/>
          </p:nvPr>
        </p:nvSpPr>
        <p:spPr>
          <a:xfrm>
            <a:off x="609600" y="2362200"/>
            <a:ext cx="48768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5829300" y="2362200"/>
            <a:ext cx="48768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279749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7EAF463A-BC7C-46EE-9F1E-7F377CCA4891}" type="datetimeFigureOut">
              <a:rPr lang="en-US" smtClean="0">
                <a:solidFill>
                  <a:srgbClr val="4E5B6F"/>
                </a:solidFill>
              </a:rPr>
              <a:pPr/>
              <a:t>12/16/2024</a:t>
            </a:fld>
            <a:endParaRPr lang="en-US">
              <a:solidFill>
                <a:srgbClr val="4E5B6F"/>
              </a:solidFill>
            </a:endParaRPr>
          </a:p>
        </p:txBody>
      </p:sp>
      <p:sp>
        <p:nvSpPr>
          <p:cNvPr id="7" name="Номер слайда 6"/>
          <p:cNvSpPr>
            <a:spLocks noGrp="1"/>
          </p:cNvSpPr>
          <p:nvPr>
            <p:ph type="sldNum" sz="quarter" idx="11"/>
          </p:nvPr>
        </p:nvSpPr>
        <p:spPr/>
        <p:txBody>
          <a:bodyPr rtlCol="0"/>
          <a:lstStyle/>
          <a:p>
            <a:fld id="{A483448D-3A78-4528-A469-B745A65DA480}" type="slidenum">
              <a:rPr lang="en-US" smtClean="0"/>
              <a:pPr/>
              <a:t>‹#›</a:t>
            </a:fld>
            <a:endParaRPr lang="en-US"/>
          </a:p>
        </p:txBody>
      </p:sp>
      <p:sp>
        <p:nvSpPr>
          <p:cNvPr id="8" name="Нижний колонтитул 7"/>
          <p:cNvSpPr>
            <a:spLocks noGrp="1"/>
          </p:cNvSpPr>
          <p:nvPr>
            <p:ph type="ftr" sz="quarter" idx="12"/>
          </p:nvPr>
        </p:nvSpPr>
        <p:spPr/>
        <p:txBody>
          <a:bodyPr rtlCol="0"/>
          <a:lstStyle/>
          <a:p>
            <a:endParaRPr lang="en-US">
              <a:solidFill>
                <a:srgbClr val="4E5B6F"/>
              </a:solidFill>
            </a:endParaRPr>
          </a:p>
        </p:txBody>
      </p:sp>
    </p:spTree>
    <p:extLst>
      <p:ext uri="{BB962C8B-B14F-4D97-AF65-F5344CB8AC3E}">
        <p14:creationId xmlns:p14="http://schemas.microsoft.com/office/powerpoint/2010/main" val="4236858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solidFill>
                  <a:srgbClr val="4E5B6F"/>
                </a:solidFill>
              </a:rPr>
              <a:pPr/>
              <a:t>12/16/2024</a:t>
            </a:fld>
            <a:endParaRPr lang="en-US">
              <a:solidFill>
                <a:srgbClr val="4E5B6F"/>
              </a:solidFill>
            </a:endParaRPr>
          </a:p>
        </p:txBody>
      </p:sp>
      <p:sp>
        <p:nvSpPr>
          <p:cNvPr id="3" name="Нижний колонтитул 2"/>
          <p:cNvSpPr>
            <a:spLocks noGrp="1"/>
          </p:cNvSpPr>
          <p:nvPr>
            <p:ph type="ftr" sz="quarter" idx="11"/>
          </p:nvPr>
        </p:nvSpPr>
        <p:spPr/>
        <p:txBody>
          <a:bodyPr/>
          <a:lstStyle/>
          <a:p>
            <a:endParaRPr lang="en-US">
              <a:solidFill>
                <a:srgbClr val="4E5B6F"/>
              </a:solidFill>
            </a:endParaRPr>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141548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 name="Заголовок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9" name="Прямая соединительная линия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1" name="Прямая соединительная линия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Прямоугольник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Прямая соединительная линия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4" name="Овал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8" name="Содержимое 17"/>
          <p:cNvSpPr>
            <a:spLocks noGrp="1"/>
          </p:cNvSpPr>
          <p:nvPr>
            <p:ph sz="quarter" idx="1"/>
          </p:nvPr>
        </p:nvSpPr>
        <p:spPr>
          <a:xfrm>
            <a:off x="406400" y="274320"/>
            <a:ext cx="75184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7EAF463A-BC7C-46EE-9F1E-7F377CCA4891}" type="datetimeFigureOut">
              <a:rPr lang="en-US" smtClean="0">
                <a:solidFill>
                  <a:srgbClr val="4E5B6F"/>
                </a:solidFill>
              </a:rPr>
              <a:pPr/>
              <a:t>12/16/2024</a:t>
            </a:fld>
            <a:endParaRPr lang="en-US">
              <a:solidFill>
                <a:srgbClr val="4E5B6F"/>
              </a:solidFill>
            </a:endParaRPr>
          </a:p>
        </p:txBody>
      </p:sp>
      <p:sp>
        <p:nvSpPr>
          <p:cNvPr id="22" name="Номер слайда 21"/>
          <p:cNvSpPr>
            <a:spLocks noGrp="1"/>
          </p:cNvSpPr>
          <p:nvPr>
            <p:ph type="sldNum" sz="quarter" idx="15"/>
          </p:nvPr>
        </p:nvSpPr>
        <p:spPr/>
        <p:txBody>
          <a:bodyPr rtlCol="0"/>
          <a:lstStyle/>
          <a:p>
            <a:fld id="{A483448D-3A78-4528-A469-B745A65DA480}" type="slidenum">
              <a:rPr lang="en-US" smtClean="0"/>
              <a:pPr/>
              <a:t>‹#›</a:t>
            </a:fld>
            <a:endParaRPr lang="en-US"/>
          </a:p>
        </p:txBody>
      </p:sp>
      <p:sp>
        <p:nvSpPr>
          <p:cNvPr id="23" name="Нижний колонтитул 22"/>
          <p:cNvSpPr>
            <a:spLocks noGrp="1"/>
          </p:cNvSpPr>
          <p:nvPr>
            <p:ph type="ftr" sz="quarter" idx="16"/>
          </p:nvPr>
        </p:nvSpPr>
        <p:spPr/>
        <p:txBody>
          <a:bodyPr rtlCol="0"/>
          <a:lstStyle/>
          <a:p>
            <a:endParaRPr lang="en-US">
              <a:solidFill>
                <a:srgbClr val="4E5B6F"/>
              </a:solidFill>
            </a:endParaRPr>
          </a:p>
        </p:txBody>
      </p:sp>
    </p:spTree>
    <p:extLst>
      <p:ext uri="{BB962C8B-B14F-4D97-AF65-F5344CB8AC3E}">
        <p14:creationId xmlns:p14="http://schemas.microsoft.com/office/powerpoint/2010/main" val="397844712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3" name="Овал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 name="Заголовок 1"/>
          <p:cNvSpPr>
            <a:spLocks noGrp="1"/>
          </p:cNvSpPr>
          <p:nvPr>
            <p:ph type="title"/>
          </p:nvPr>
        </p:nvSpPr>
        <p:spPr>
          <a:xfrm rot="5400000">
            <a:off x="5518404" y="3124200"/>
            <a:ext cx="6309360" cy="6096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Прямоугольник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Прямая соединительная линия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9" name="Прямая соединительная линия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0" name="Прямая соединительная линия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7" name="Дата 16"/>
          <p:cNvSpPr>
            <a:spLocks noGrp="1"/>
          </p:cNvSpPr>
          <p:nvPr>
            <p:ph type="dt" sz="half" idx="10"/>
          </p:nvPr>
        </p:nvSpPr>
        <p:spPr/>
        <p:txBody>
          <a:bodyPr rtlCol="0"/>
          <a:lstStyle/>
          <a:p>
            <a:fld id="{7EAF463A-BC7C-46EE-9F1E-7F377CCA4891}" type="datetimeFigureOut">
              <a:rPr lang="en-US" smtClean="0">
                <a:solidFill>
                  <a:srgbClr val="4E5B6F"/>
                </a:solidFill>
              </a:rPr>
              <a:pPr/>
              <a:t>12/16/2024</a:t>
            </a:fld>
            <a:endParaRPr lang="en-US">
              <a:solidFill>
                <a:srgbClr val="4E5B6F"/>
              </a:solidFill>
            </a:endParaRPr>
          </a:p>
        </p:txBody>
      </p:sp>
      <p:sp>
        <p:nvSpPr>
          <p:cNvPr id="18" name="Номер слайда 17"/>
          <p:cNvSpPr>
            <a:spLocks noGrp="1"/>
          </p:cNvSpPr>
          <p:nvPr>
            <p:ph type="sldNum" sz="quarter" idx="11"/>
          </p:nvPr>
        </p:nvSpPr>
        <p:spPr/>
        <p:txBody>
          <a:bodyPr rtlCol="0"/>
          <a:lstStyle/>
          <a:p>
            <a:fld id="{A483448D-3A78-4528-A469-B745A65DA480}" type="slidenum">
              <a:rPr lang="en-US" smtClean="0"/>
              <a:pPr/>
              <a:t>‹#›</a:t>
            </a:fld>
            <a:endParaRPr lang="en-US"/>
          </a:p>
        </p:txBody>
      </p:sp>
      <p:sp>
        <p:nvSpPr>
          <p:cNvPr id="21" name="Нижний колонтитул 20"/>
          <p:cNvSpPr>
            <a:spLocks noGrp="1"/>
          </p:cNvSpPr>
          <p:nvPr>
            <p:ph type="ftr" sz="quarter" idx="12"/>
          </p:nvPr>
        </p:nvSpPr>
        <p:spPr/>
        <p:txBody>
          <a:bodyPr rtlCol="0"/>
          <a:lstStyle/>
          <a:p>
            <a:endParaRPr lang="en-US">
              <a:solidFill>
                <a:srgbClr val="4E5B6F"/>
              </a:solidFill>
            </a:endParaRPr>
          </a:p>
        </p:txBody>
      </p:sp>
    </p:spTree>
    <p:extLst>
      <p:ext uri="{BB962C8B-B14F-4D97-AF65-F5344CB8AC3E}">
        <p14:creationId xmlns:p14="http://schemas.microsoft.com/office/powerpoint/2010/main" val="1990822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2" name="Заголовок 21"/>
          <p:cNvSpPr>
            <a:spLocks noGrp="1"/>
          </p:cNvSpPr>
          <p:nvPr>
            <p:ph type="title"/>
          </p:nvPr>
        </p:nvSpPr>
        <p:spPr>
          <a:xfrm>
            <a:off x="609600" y="274638"/>
            <a:ext cx="99568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7EAF463A-BC7C-46EE-9F1E-7F377CCA4891}" type="datetimeFigureOut">
              <a:rPr lang="en-US" smtClean="0">
                <a:solidFill>
                  <a:srgbClr val="4E5B6F"/>
                </a:solidFill>
              </a:rPr>
              <a:pPr/>
              <a:t>12/16/2024</a:t>
            </a:fld>
            <a:endParaRPr lang="en-US">
              <a:solidFill>
                <a:srgbClr val="4E5B6F"/>
              </a:solidFill>
            </a:endParaRPr>
          </a:p>
        </p:txBody>
      </p:sp>
      <p:sp>
        <p:nvSpPr>
          <p:cNvPr id="3" name="Нижний колонтитул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4E5B6F"/>
              </a:solidFill>
            </a:endParaRPr>
          </a:p>
        </p:txBody>
      </p:sp>
      <p:sp>
        <p:nvSpPr>
          <p:cNvPr id="7" name="Прямая соединительная линия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9" name="Прямая соединительная линия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0" name="Прямоугольник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Прямая соединительная линия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Овал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Номер слайда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A483448D-3A78-4528-A469-B745A65DA480}" type="slidenum">
              <a:rPr lang="en-US" smtClean="0"/>
              <a:pPr/>
              <a:t>‹#›</a:t>
            </a:fld>
            <a:endParaRPr lang="en-US"/>
          </a:p>
        </p:txBody>
      </p:sp>
    </p:spTree>
    <p:extLst>
      <p:ext uri="{BB962C8B-B14F-4D97-AF65-F5344CB8AC3E}">
        <p14:creationId xmlns:p14="http://schemas.microsoft.com/office/powerpoint/2010/main" val="2672704846"/>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7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Скругленный прямоугольник 6"/>
          <p:cNvSpPr/>
          <p:nvPr/>
        </p:nvSpPr>
        <p:spPr>
          <a:xfrm>
            <a:off x="606787" y="404666"/>
            <a:ext cx="10961821" cy="1080119"/>
          </a:xfrm>
          <a:prstGeom prst="roundRect">
            <a:avLst/>
          </a:prstGeom>
          <a:solidFill>
            <a:srgbClr val="99FF66">
              <a:alpha val="66000"/>
            </a:srgbClr>
          </a:solidFill>
          <a:ln w="50800">
            <a:solidFill>
              <a:srgbClr val="92D050">
                <a:alpha val="7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solidFill>
                  <a:srgbClr val="4E5B6F"/>
                </a:solidFill>
              </a:rPr>
              <a:pPr/>
              <a:t>12/16/2024</a:t>
            </a:fld>
            <a:endParaRPr lang="en-US">
              <a:solidFill>
                <a:srgbClr val="4E5B6F"/>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4E5B6F"/>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59690" y="589334"/>
            <a:ext cx="8229600" cy="758289"/>
          </a:xfrm>
        </p:spPr>
        <p:txBody>
          <a:bodyPr>
            <a:normAutofit fontScale="90000"/>
          </a:bodyPr>
          <a:lstStyle/>
          <a:p>
            <a:r>
              <a:rPr lang="ru-RU" sz="5400" b="1" dirty="0">
                <a:solidFill>
                  <a:schemeClr val="accent6">
                    <a:lumMod val="50000"/>
                  </a:schemeClr>
                </a:solidFill>
                <a:latin typeface="Akrobat Black" panose="00000A00000000000000" pitchFamily="50" charset="-52"/>
              </a:rPr>
              <a:t>Детские страхи </a:t>
            </a:r>
          </a:p>
        </p:txBody>
      </p:sp>
      <p:sp>
        <p:nvSpPr>
          <p:cNvPr id="4" name="Прямоугольник 3"/>
          <p:cNvSpPr/>
          <p:nvPr/>
        </p:nvSpPr>
        <p:spPr>
          <a:xfrm>
            <a:off x="2086194" y="0"/>
            <a:ext cx="8203096" cy="738664"/>
          </a:xfrm>
          <a:prstGeom prst="rect">
            <a:avLst/>
          </a:prstGeom>
        </p:spPr>
        <p:txBody>
          <a:bodyPr wrap="square">
            <a:spAutoFit/>
          </a:bodyPr>
          <a:lstStyle/>
          <a:p>
            <a:pPr algn="ctr">
              <a:spcBef>
                <a:spcPct val="0"/>
              </a:spcBef>
              <a:buClr>
                <a:srgbClr val="000000"/>
              </a:buClr>
            </a:pPr>
            <a:r>
              <a:rPr lang="ru-RU" altLang="ru-RU" sz="1400" dirty="0">
                <a:latin typeface="Arial" panose="020B0604020202020204" pitchFamily="34" charset="0"/>
                <a:cs typeface="Arial" panose="020B0604020202020204" pitchFamily="34" charset="0"/>
              </a:rPr>
              <a:t>Муниципальное бюджетное дошкольное образовательное учреждение </a:t>
            </a:r>
          </a:p>
          <a:p>
            <a:pPr algn="ctr">
              <a:spcBef>
                <a:spcPct val="0"/>
              </a:spcBef>
              <a:buClr>
                <a:srgbClr val="000000"/>
              </a:buClr>
            </a:pPr>
            <a:r>
              <a:rPr lang="ru-RU" altLang="ru-RU" sz="1400" dirty="0">
                <a:latin typeface="Arial" panose="020B0604020202020204" pitchFamily="34" charset="0"/>
                <a:cs typeface="Arial" panose="020B0604020202020204" pitchFamily="34" charset="0"/>
              </a:rPr>
              <a:t>детский сад №64 «Искорка» Старооскольского городского округа</a:t>
            </a:r>
            <a:r>
              <a:rPr lang="ru-RU" altLang="ru-RU" sz="1400" b="1" dirty="0">
                <a:latin typeface="Arial" panose="020B0604020202020204" pitchFamily="34" charset="0"/>
                <a:cs typeface="Arial" panose="020B0604020202020204" pitchFamily="34" charset="0"/>
              </a:rPr>
              <a:t/>
            </a:r>
            <a:br>
              <a:rPr lang="ru-RU" altLang="ru-RU" sz="1400" b="1" dirty="0">
                <a:latin typeface="Arial" panose="020B0604020202020204" pitchFamily="34" charset="0"/>
                <a:cs typeface="Arial" panose="020B0604020202020204" pitchFamily="34" charset="0"/>
              </a:rPr>
            </a:br>
            <a:endParaRPr lang="ru-RU" altLang="ru-RU" sz="1400" dirty="0">
              <a:latin typeface="Arial" panose="020B0604020202020204" pitchFamily="34" charset="0"/>
              <a:cs typeface="Arial" panose="020B0604020202020204" pitchFamily="34" charset="0"/>
            </a:endParaRPr>
          </a:p>
        </p:txBody>
      </p:sp>
      <p:sp>
        <p:nvSpPr>
          <p:cNvPr id="6" name="Подзаголовок 5"/>
          <p:cNvSpPr>
            <a:spLocks noGrp="1"/>
          </p:cNvSpPr>
          <p:nvPr>
            <p:ph type="subTitle" idx="1"/>
          </p:nvPr>
        </p:nvSpPr>
        <p:spPr/>
        <p:txBody>
          <a:bodyPr/>
          <a:lstStyle/>
          <a:p>
            <a:pPr>
              <a:spcBef>
                <a:spcPct val="0"/>
              </a:spcBef>
              <a:buClr>
                <a:srgbClr val="000000"/>
              </a:buClr>
            </a:pPr>
            <a:r>
              <a:rPr lang="ru-RU" altLang="ru-RU" sz="2800" dirty="0">
                <a:latin typeface="Arial" panose="020B0604020202020204" pitchFamily="34" charset="0"/>
                <a:cs typeface="Arial" panose="020B0604020202020204" pitchFamily="34" charset="0"/>
              </a:rPr>
              <a:t>Педагог-психолог: </a:t>
            </a:r>
            <a:endParaRPr lang="ru-RU" altLang="ru-RU" sz="2800" dirty="0" smtClean="0">
              <a:latin typeface="Arial" panose="020B0604020202020204" pitchFamily="34" charset="0"/>
              <a:cs typeface="Arial" panose="020B0604020202020204" pitchFamily="34" charset="0"/>
            </a:endParaRPr>
          </a:p>
          <a:p>
            <a:pPr>
              <a:spcBef>
                <a:spcPct val="0"/>
              </a:spcBef>
              <a:buClr>
                <a:srgbClr val="000000"/>
              </a:buClr>
            </a:pPr>
            <a:r>
              <a:rPr lang="ru-RU" altLang="ru-RU" sz="2800" dirty="0" smtClean="0">
                <a:latin typeface="Arial" panose="020B0604020202020204" pitchFamily="34" charset="0"/>
                <a:cs typeface="Arial" panose="020B0604020202020204" pitchFamily="34" charset="0"/>
              </a:rPr>
              <a:t>Зайцева </a:t>
            </a:r>
            <a:r>
              <a:rPr lang="ru-RU" altLang="ru-RU" sz="2800" dirty="0">
                <a:latin typeface="Arial" panose="020B0604020202020204" pitchFamily="34" charset="0"/>
                <a:cs typeface="Arial" panose="020B0604020202020204" pitchFamily="34" charset="0"/>
              </a:rPr>
              <a:t>Е.В., Ченцова С.В. </a:t>
            </a:r>
          </a:p>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972" y="113208"/>
            <a:ext cx="1364137" cy="142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271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chemeClr val="accent6">
                    <a:lumMod val="50000"/>
                  </a:schemeClr>
                </a:solidFill>
                <a:latin typeface="Akrobat Black" panose="00000A00000000000000" pitchFamily="50" charset="-52"/>
              </a:rPr>
              <a:t>Методы и приемы коррекции</a:t>
            </a:r>
            <a:br>
              <a:rPr lang="ru-RU" b="1" dirty="0">
                <a:solidFill>
                  <a:schemeClr val="accent6">
                    <a:lumMod val="50000"/>
                  </a:schemeClr>
                </a:solidFill>
                <a:latin typeface="Akrobat Black" panose="00000A00000000000000" pitchFamily="50" charset="-52"/>
              </a:rPr>
            </a:br>
            <a:r>
              <a:rPr lang="ru-RU" b="1" dirty="0">
                <a:solidFill>
                  <a:schemeClr val="accent6">
                    <a:lumMod val="50000"/>
                  </a:schemeClr>
                </a:solidFill>
                <a:latin typeface="Akrobat Black" panose="00000A00000000000000" pitchFamily="50" charset="-52"/>
              </a:rPr>
              <a:t> детских страхов</a:t>
            </a:r>
            <a:endParaRPr lang="ru-RU" dirty="0">
              <a:solidFill>
                <a:schemeClr val="accent6">
                  <a:lumMod val="50000"/>
                </a:schemeClr>
              </a:solidFill>
              <a:latin typeface="Akrobat Black" panose="00000A00000000000000" pitchFamily="50" charset="-52"/>
            </a:endParaRPr>
          </a:p>
        </p:txBody>
      </p:sp>
      <p:sp>
        <p:nvSpPr>
          <p:cNvPr id="3" name="Объект 2"/>
          <p:cNvSpPr>
            <a:spLocks noGrp="1"/>
          </p:cNvSpPr>
          <p:nvPr>
            <p:ph idx="1"/>
          </p:nvPr>
        </p:nvSpPr>
        <p:spPr/>
        <p:txBody>
          <a:bodyPr>
            <a:normAutofit fontScale="77500" lnSpcReduction="20000"/>
          </a:bodyPr>
          <a:lstStyle/>
          <a:p>
            <a:r>
              <a:rPr lang="ru-RU" sz="3500" dirty="0" err="1">
                <a:solidFill>
                  <a:schemeClr val="tx1"/>
                </a:solidFill>
              </a:rPr>
              <a:t>Игротерапия</a:t>
            </a:r>
            <a:endParaRPr lang="ru-RU" sz="3500" dirty="0">
              <a:solidFill>
                <a:schemeClr val="tx1"/>
              </a:solidFill>
            </a:endParaRPr>
          </a:p>
          <a:p>
            <a:r>
              <a:rPr lang="ru-RU" sz="3500" dirty="0" err="1">
                <a:solidFill>
                  <a:schemeClr val="tx1"/>
                </a:solidFill>
              </a:rPr>
              <a:t>Сказкотерапия</a:t>
            </a:r>
            <a:endParaRPr lang="ru-RU" sz="3500" dirty="0">
              <a:solidFill>
                <a:schemeClr val="tx1"/>
              </a:solidFill>
            </a:endParaRPr>
          </a:p>
          <a:p>
            <a:r>
              <a:rPr lang="ru-RU" sz="3500" dirty="0" err="1">
                <a:solidFill>
                  <a:schemeClr val="tx1"/>
                </a:solidFill>
              </a:rPr>
              <a:t>Куклотерапия</a:t>
            </a:r>
            <a:r>
              <a:rPr lang="ru-RU" sz="3500" dirty="0">
                <a:solidFill>
                  <a:schemeClr val="tx1"/>
                </a:solidFill>
              </a:rPr>
              <a:t> </a:t>
            </a:r>
          </a:p>
          <a:p>
            <a:r>
              <a:rPr lang="ru-RU" sz="3500" dirty="0">
                <a:solidFill>
                  <a:schemeClr val="tx1"/>
                </a:solidFill>
              </a:rPr>
              <a:t>Арт-терапия </a:t>
            </a:r>
          </a:p>
          <a:p>
            <a:r>
              <a:rPr lang="ru-RU" sz="3500" dirty="0">
                <a:solidFill>
                  <a:schemeClr val="tx1"/>
                </a:solidFill>
              </a:rPr>
              <a:t>Песочная терапия</a:t>
            </a:r>
          </a:p>
          <a:p>
            <a:r>
              <a:rPr lang="ru-RU" sz="3500" dirty="0">
                <a:solidFill>
                  <a:schemeClr val="tx1"/>
                </a:solidFill>
              </a:rPr>
              <a:t>Телесная терапия</a:t>
            </a:r>
          </a:p>
          <a:p>
            <a:r>
              <a:rPr lang="ru-RU" sz="3500" dirty="0">
                <a:solidFill>
                  <a:schemeClr val="tx1"/>
                </a:solidFill>
              </a:rPr>
              <a:t>Функциональная музыка</a:t>
            </a:r>
          </a:p>
          <a:p>
            <a:r>
              <a:rPr lang="ru-RU" sz="3500" dirty="0">
                <a:solidFill>
                  <a:schemeClr val="tx1"/>
                </a:solidFill>
              </a:rPr>
              <a:t>Релаксация</a:t>
            </a:r>
          </a:p>
          <a:p>
            <a:r>
              <a:rPr lang="ru-RU" sz="3500" dirty="0">
                <a:solidFill>
                  <a:schemeClr val="tx1"/>
                </a:solidFill>
              </a:rPr>
              <a:t>Индивидуально-групповые занятия</a:t>
            </a:r>
          </a:p>
          <a:p>
            <a:r>
              <a:rPr lang="ru-RU" sz="3500" dirty="0">
                <a:solidFill>
                  <a:schemeClr val="tx1"/>
                </a:solidFill>
              </a:rPr>
              <a:t> Улучшение детско - родительских отношений  </a:t>
            </a:r>
          </a:p>
          <a:p>
            <a:endParaRPr lang="ru-RU" dirty="0"/>
          </a:p>
        </p:txBody>
      </p:sp>
    </p:spTree>
    <p:extLst>
      <p:ext uri="{BB962C8B-B14F-4D97-AF65-F5344CB8AC3E}">
        <p14:creationId xmlns:p14="http://schemas.microsoft.com/office/powerpoint/2010/main" val="243412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solidFill>
                  <a:schemeClr val="accent6">
                    <a:lumMod val="50000"/>
                  </a:schemeClr>
                </a:solidFill>
                <a:latin typeface="Akrobat Black" panose="00000A00000000000000" pitchFamily="50" charset="-52"/>
              </a:rPr>
              <a:t>Сказкотерапия</a:t>
            </a:r>
            <a:endParaRPr lang="ru-RU" b="1" dirty="0">
              <a:solidFill>
                <a:schemeClr val="accent6">
                  <a:lumMod val="50000"/>
                </a:schemeClr>
              </a:solidFill>
              <a:latin typeface="Akrobat Black" panose="00000A00000000000000" pitchFamily="50" charset="-52"/>
            </a:endParaRPr>
          </a:p>
        </p:txBody>
      </p:sp>
      <p:pic>
        <p:nvPicPr>
          <p:cNvPr id="1026" name="Picture 2" descr="C:\Users\Юля\Desktop\50af3192e5f93af43552ea749c21696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47307" y="1773238"/>
            <a:ext cx="4525962"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232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6">
                    <a:lumMod val="50000"/>
                  </a:schemeClr>
                </a:solidFill>
                <a:latin typeface="Akrobat Black" panose="00000A00000000000000" pitchFamily="50" charset="-52"/>
              </a:rPr>
              <a:t>Песочная терапия</a:t>
            </a:r>
            <a:endParaRPr lang="ru-RU" b="1" dirty="0">
              <a:solidFill>
                <a:schemeClr val="accent6">
                  <a:lumMod val="50000"/>
                </a:schemeClr>
              </a:solidFill>
              <a:latin typeface="Akrobat Black" panose="00000A00000000000000" pitchFamily="50" charset="-52"/>
            </a:endParaRPr>
          </a:p>
        </p:txBody>
      </p:sp>
      <p:sp>
        <p:nvSpPr>
          <p:cNvPr id="3" name="Объект 2"/>
          <p:cNvSpPr>
            <a:spLocks noGrp="1"/>
          </p:cNvSpPr>
          <p:nvPr>
            <p:ph idx="1"/>
          </p:nvPr>
        </p:nvSpPr>
        <p:spPr/>
        <p:txBody>
          <a:bodyPr/>
          <a:lstStyle/>
          <a:p>
            <a:pPr marL="0" indent="0">
              <a:buNone/>
            </a:pPr>
            <a:r>
              <a:rPr lang="ru-RU" dirty="0">
                <a:solidFill>
                  <a:schemeClr val="tx1"/>
                </a:solidFill>
              </a:rPr>
              <a:t>Ребенок в процессе песочной игры имеет возможность выразить свои самые глубокие эмоциональные переживания, он освобождается от страхов и пережитое не развивается в психическую травму. </a:t>
            </a:r>
          </a:p>
          <a:p>
            <a:endParaRPr lang="ru-RU" dirty="0"/>
          </a:p>
        </p:txBody>
      </p:sp>
      <p:pic>
        <p:nvPicPr>
          <p:cNvPr id="3074" name="Picture 2" descr="C:\Users\Юля\Desktop\13d98f02cd1add5b7ecf3f17961e71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220" y="3893655"/>
            <a:ext cx="3863423" cy="2575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410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6">
                    <a:lumMod val="50000"/>
                  </a:schemeClr>
                </a:solidFill>
                <a:latin typeface="Akrobat Black" panose="00000A00000000000000" pitchFamily="50" charset="-52"/>
              </a:rPr>
              <a:t>Телесная терапия</a:t>
            </a:r>
            <a:endParaRPr lang="ru-RU" b="1" dirty="0">
              <a:solidFill>
                <a:schemeClr val="accent6">
                  <a:lumMod val="50000"/>
                </a:schemeClr>
              </a:solidFill>
              <a:latin typeface="Akrobat Black" panose="00000A00000000000000" pitchFamily="50" charset="-52"/>
            </a:endParaRPr>
          </a:p>
        </p:txBody>
      </p:sp>
      <p:sp>
        <p:nvSpPr>
          <p:cNvPr id="3" name="Объект 2"/>
          <p:cNvSpPr>
            <a:spLocks noGrp="1"/>
          </p:cNvSpPr>
          <p:nvPr>
            <p:ph idx="1"/>
          </p:nvPr>
        </p:nvSpPr>
        <p:spPr/>
        <p:txBody>
          <a:bodyPr/>
          <a:lstStyle/>
          <a:p>
            <a:r>
              <a:rPr lang="ru-RU" b="1" dirty="0">
                <a:solidFill>
                  <a:schemeClr val="accent2">
                    <a:lumMod val="50000"/>
                  </a:schemeClr>
                </a:solidFill>
              </a:rPr>
              <a:t>Используется для снижения напряженности, мышечных зажимов, тревожности. </a:t>
            </a:r>
            <a:r>
              <a:rPr lang="ru-RU" b="1" dirty="0" smtClean="0">
                <a:solidFill>
                  <a:schemeClr val="accent2">
                    <a:lumMod val="50000"/>
                  </a:schemeClr>
                </a:solidFill>
              </a:rPr>
              <a:t>Повышает уверенность в себе, снижает страхи.</a:t>
            </a:r>
            <a:endParaRPr lang="ru-RU" b="1" dirty="0">
              <a:solidFill>
                <a:schemeClr val="accent2">
                  <a:lumMod val="50000"/>
                </a:schemeClr>
              </a:solidFill>
            </a:endParaRPr>
          </a:p>
          <a:p>
            <a:endParaRPr lang="ru-RU" dirty="0"/>
          </a:p>
        </p:txBody>
      </p:sp>
      <p:pic>
        <p:nvPicPr>
          <p:cNvPr id="5" name="Picture 5" descr="x_a601aa93"/>
          <p:cNvPicPr>
            <a:picLocks noChangeAspect="1" noChangeArrowheads="1"/>
          </p:cNvPicPr>
          <p:nvPr/>
        </p:nvPicPr>
        <p:blipFill>
          <a:blip r:embed="rId2" cstate="print"/>
          <a:srcRect/>
          <a:stretch>
            <a:fillRect/>
          </a:stretch>
        </p:blipFill>
        <p:spPr bwMode="auto">
          <a:xfrm>
            <a:off x="2331418" y="3579451"/>
            <a:ext cx="3764581" cy="29277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1013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6">
                    <a:lumMod val="50000"/>
                  </a:schemeClr>
                </a:solidFill>
                <a:latin typeface="Akrobat Black" panose="00000A00000000000000" pitchFamily="50" charset="-52"/>
              </a:rPr>
              <a:t>Релаксация</a:t>
            </a:r>
            <a:endParaRPr lang="ru-RU" b="1" dirty="0">
              <a:solidFill>
                <a:schemeClr val="accent6">
                  <a:lumMod val="50000"/>
                </a:schemeClr>
              </a:solidFill>
              <a:latin typeface="Akrobat Black" panose="00000A00000000000000" pitchFamily="50" charset="-52"/>
            </a:endParaRPr>
          </a:p>
        </p:txBody>
      </p:sp>
      <p:sp>
        <p:nvSpPr>
          <p:cNvPr id="3" name="Объект 2"/>
          <p:cNvSpPr>
            <a:spLocks noGrp="1"/>
          </p:cNvSpPr>
          <p:nvPr>
            <p:ph idx="1"/>
          </p:nvPr>
        </p:nvSpPr>
        <p:spPr/>
        <p:txBody>
          <a:bodyPr/>
          <a:lstStyle/>
          <a:p>
            <a:r>
              <a:rPr lang="ru-RU" dirty="0">
                <a:solidFill>
                  <a:schemeClr val="tx1"/>
                </a:solidFill>
              </a:rPr>
              <a:t>Обеспечивает гармонизацию уровней эмоциональной регуляции и снижение уровня тревожности. </a:t>
            </a:r>
            <a:endParaRPr lang="ru-RU" dirty="0" smtClean="0">
              <a:solidFill>
                <a:schemeClr val="tx1"/>
              </a:solidFill>
            </a:endParaRPr>
          </a:p>
          <a:p>
            <a:pPr>
              <a:defRPr/>
            </a:pPr>
            <a:r>
              <a:rPr lang="ru-RU" dirty="0">
                <a:solidFill>
                  <a:schemeClr val="tx1"/>
                </a:solidFill>
              </a:rPr>
              <a:t>Подготавливает тело и психику к деятельности, </a:t>
            </a:r>
          </a:p>
          <a:p>
            <a:pPr>
              <a:defRPr/>
            </a:pPr>
            <a:r>
              <a:rPr lang="ru-RU" dirty="0">
                <a:solidFill>
                  <a:schemeClr val="tx1"/>
                </a:solidFill>
              </a:rPr>
              <a:t>Сосредоточивает на своём внутреннем мире,</a:t>
            </a:r>
          </a:p>
          <a:p>
            <a:pPr>
              <a:defRPr/>
            </a:pPr>
            <a:r>
              <a:rPr lang="ru-RU" dirty="0">
                <a:solidFill>
                  <a:schemeClr val="tx1"/>
                </a:solidFill>
              </a:rPr>
              <a:t>Освобождает от излишнего  нервного напряжения. </a:t>
            </a:r>
          </a:p>
          <a:p>
            <a:endParaRPr lang="ru-RU" dirty="0">
              <a:solidFill>
                <a:schemeClr val="tx2"/>
              </a:solidFill>
            </a:endParaRPr>
          </a:p>
          <a:p>
            <a:endParaRPr lang="ru-RU" dirty="0"/>
          </a:p>
        </p:txBody>
      </p:sp>
      <p:pic>
        <p:nvPicPr>
          <p:cNvPr id="4098" name="Picture 2" descr="C:\Users\Юля\Desktop\17f49fad0930c76ef9de1b154534c8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9548" y="4752562"/>
            <a:ext cx="3061253" cy="1721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840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solidFill>
                  <a:schemeClr val="accent6">
                    <a:lumMod val="50000"/>
                  </a:schemeClr>
                </a:solidFill>
                <a:latin typeface="Akrobat Black" panose="00000A00000000000000" pitchFamily="50" charset="-52"/>
              </a:rPr>
              <a:t>Игротерапия</a:t>
            </a:r>
            <a:endParaRPr lang="ru-RU" b="1" dirty="0">
              <a:solidFill>
                <a:schemeClr val="accent6">
                  <a:lumMod val="50000"/>
                </a:schemeClr>
              </a:solidFill>
              <a:latin typeface="Akrobat Black" panose="00000A00000000000000" pitchFamily="50" charset="-52"/>
            </a:endParaRPr>
          </a:p>
        </p:txBody>
      </p:sp>
      <p:graphicFrame>
        <p:nvGraphicFramePr>
          <p:cNvPr id="4" name="Схема 3"/>
          <p:cNvGraphicFramePr/>
          <p:nvPr>
            <p:extLst>
              <p:ext uri="{D42A27DB-BD31-4B8C-83A1-F6EECF244321}">
                <p14:modId xmlns:p14="http://schemas.microsoft.com/office/powerpoint/2010/main" val="2920702621"/>
              </p:ext>
            </p:extLst>
          </p:nvPr>
        </p:nvGraphicFramePr>
        <p:xfrm>
          <a:off x="1437861" y="1818862"/>
          <a:ext cx="7272808" cy="4263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9401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solidFill>
                  <a:schemeClr val="accent6">
                    <a:lumMod val="50000"/>
                  </a:schemeClr>
                </a:solidFill>
                <a:latin typeface="Akrobat Black" panose="00000A00000000000000" pitchFamily="50" charset="-52"/>
              </a:rPr>
              <a:t>Куклотерапия</a:t>
            </a:r>
            <a:endParaRPr lang="ru-RU" b="1" dirty="0">
              <a:solidFill>
                <a:schemeClr val="accent6">
                  <a:lumMod val="50000"/>
                </a:schemeClr>
              </a:solidFill>
              <a:latin typeface="Akrobat Black" panose="00000A00000000000000" pitchFamily="50" charset="-52"/>
            </a:endParaRPr>
          </a:p>
        </p:txBody>
      </p:sp>
      <p:sp>
        <p:nvSpPr>
          <p:cNvPr id="3" name="Объект 2"/>
          <p:cNvSpPr>
            <a:spLocks noGrp="1"/>
          </p:cNvSpPr>
          <p:nvPr>
            <p:ph idx="1"/>
          </p:nvPr>
        </p:nvSpPr>
        <p:spPr/>
        <p:txBody>
          <a:bodyPr/>
          <a:lstStyle/>
          <a:p>
            <a:r>
              <a:rPr lang="ru-RU" dirty="0">
                <a:solidFill>
                  <a:schemeClr val="tx1"/>
                </a:solidFill>
              </a:rPr>
              <a:t>Разыгрывание страха помогает отреагировать напряжение, снять его, перенести на куклу. </a:t>
            </a:r>
            <a:endParaRPr lang="ru-RU" dirty="0" smtClean="0">
              <a:solidFill>
                <a:schemeClr val="tx1"/>
              </a:solidFill>
            </a:endParaRPr>
          </a:p>
          <a:p>
            <a:r>
              <a:rPr lang="ru-RU" dirty="0">
                <a:solidFill>
                  <a:schemeClr val="tx1"/>
                </a:solidFill>
              </a:rPr>
              <a:t>Оживляя свой страх, играя с ним, ребенок бессознательно запечатлевает то, что он может сам управлять своим страхом. Ребенку предлагается придумать историю про свой страх, разыграть ее. После окончания спектакля куклы-«страхи» уничтожаются. </a:t>
            </a:r>
          </a:p>
          <a:p>
            <a:endParaRPr lang="ru-RU" b="1" dirty="0">
              <a:solidFill>
                <a:prstClr val="black"/>
              </a:solidFill>
            </a:endParaRPr>
          </a:p>
          <a:p>
            <a:endParaRPr lang="ru-RU" dirty="0"/>
          </a:p>
        </p:txBody>
      </p:sp>
    </p:spTree>
    <p:extLst>
      <p:ext uri="{BB962C8B-B14F-4D97-AF65-F5344CB8AC3E}">
        <p14:creationId xmlns:p14="http://schemas.microsoft.com/office/powerpoint/2010/main" val="90199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solidFill>
                  <a:schemeClr val="accent6">
                    <a:lumMod val="50000"/>
                  </a:schemeClr>
                </a:solidFill>
                <a:latin typeface="Akrobat Black" panose="00000A00000000000000" pitchFamily="50" charset="-52"/>
              </a:rPr>
              <a:t>Арттерапия</a:t>
            </a:r>
            <a:endParaRPr lang="ru-RU" b="1" dirty="0">
              <a:solidFill>
                <a:schemeClr val="accent6">
                  <a:lumMod val="50000"/>
                </a:schemeClr>
              </a:solidFill>
              <a:latin typeface="Akrobat Black" panose="00000A00000000000000" pitchFamily="50" charset="-52"/>
            </a:endParaRPr>
          </a:p>
        </p:txBody>
      </p:sp>
      <p:sp>
        <p:nvSpPr>
          <p:cNvPr id="3" name="Объект 2"/>
          <p:cNvSpPr>
            <a:spLocks noGrp="1"/>
          </p:cNvSpPr>
          <p:nvPr>
            <p:ph idx="1"/>
          </p:nvPr>
        </p:nvSpPr>
        <p:spPr/>
        <p:txBody>
          <a:bodyPr/>
          <a:lstStyle/>
          <a:p>
            <a:r>
              <a:rPr lang="ru-RU" dirty="0">
                <a:solidFill>
                  <a:schemeClr val="tx1"/>
                </a:solidFill>
              </a:rPr>
              <a:t>Способствует актуализации страхов, повышению уверенности в себе, развитию мелкой моторики, снижению тревожности.</a:t>
            </a:r>
          </a:p>
          <a:p>
            <a:endParaRPr lang="ru-RU" dirty="0"/>
          </a:p>
        </p:txBody>
      </p:sp>
      <p:pic>
        <p:nvPicPr>
          <p:cNvPr id="5122" name="Picture 2" descr="C:\Users\Юля\Desktop\art-terapiya-eto-v-psihologii-kartinki-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0035" y="3637860"/>
            <a:ext cx="3657600" cy="244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061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17999">
              <a:srgbClr val="CCFFCC"/>
            </a:gs>
            <a:gs pos="36000">
              <a:srgbClr val="99FF99"/>
            </a:gs>
            <a:gs pos="61000">
              <a:schemeClr val="accent6">
                <a:lumMod val="40000"/>
                <a:lumOff val="60000"/>
              </a:schemeClr>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0"/>
            <a:ext cx="8458200" cy="1417638"/>
          </a:xfrm>
        </p:spPr>
        <p:txBody>
          <a:bodyPr>
            <a:normAutofit/>
          </a:bodyPr>
          <a:lstStyle/>
          <a:p>
            <a:pPr algn="ctr"/>
            <a:r>
              <a:rPr lang="ru-RU" sz="2800" b="1" dirty="0">
                <a:solidFill>
                  <a:schemeClr val="accent3">
                    <a:lumMod val="50000"/>
                  </a:schemeClr>
                </a:solidFill>
                <a:latin typeface="Akrobat Black" panose="00000A00000000000000" pitchFamily="50" charset="-52"/>
              </a:rPr>
              <a:t>Как помочь ребенку, </a:t>
            </a:r>
            <a:br>
              <a:rPr lang="ru-RU" sz="2800" b="1" dirty="0">
                <a:solidFill>
                  <a:schemeClr val="accent3">
                    <a:lumMod val="50000"/>
                  </a:schemeClr>
                </a:solidFill>
                <a:latin typeface="Akrobat Black" panose="00000A00000000000000" pitchFamily="50" charset="-52"/>
              </a:rPr>
            </a:br>
            <a:r>
              <a:rPr lang="ru-RU" sz="2800" b="1" dirty="0">
                <a:solidFill>
                  <a:schemeClr val="accent3">
                    <a:lumMod val="50000"/>
                  </a:schemeClr>
                </a:solidFill>
                <a:latin typeface="Akrobat Black" panose="00000A00000000000000" pitchFamily="50" charset="-52"/>
              </a:rPr>
              <a:t>испытывающему страхи </a:t>
            </a:r>
            <a:r>
              <a:rPr lang="ru-RU" sz="2800" b="1" dirty="0">
                <a:effectLst>
                  <a:outerShdw blurRad="38100" dist="38100" dir="2700000" algn="tl">
                    <a:srgbClr val="000000">
                      <a:alpha val="43137"/>
                    </a:srgbClr>
                  </a:outerShdw>
                </a:effectLst>
                <a:latin typeface="Akrobat Black" panose="00000A00000000000000" pitchFamily="50" charset="-52"/>
              </a:rPr>
              <a:t/>
            </a:r>
            <a:br>
              <a:rPr lang="ru-RU" sz="2800" b="1" dirty="0">
                <a:effectLst>
                  <a:outerShdw blurRad="38100" dist="38100" dir="2700000" algn="tl">
                    <a:srgbClr val="000000">
                      <a:alpha val="43137"/>
                    </a:srgbClr>
                  </a:outerShdw>
                </a:effectLst>
                <a:latin typeface="Akrobat Black" panose="00000A00000000000000" pitchFamily="50" charset="-52"/>
              </a:rPr>
            </a:br>
            <a:endParaRPr lang="ru-RU" sz="2800" b="1" dirty="0">
              <a:effectLst>
                <a:outerShdw blurRad="38100" dist="38100" dir="2700000" algn="tl">
                  <a:srgbClr val="000000">
                    <a:alpha val="43137"/>
                  </a:srgbClr>
                </a:outerShdw>
              </a:effectLst>
              <a:latin typeface="Akrobat Black" panose="00000A00000000000000" pitchFamily="50" charset="-52"/>
            </a:endParaRPr>
          </a:p>
        </p:txBody>
      </p:sp>
      <p:sp>
        <p:nvSpPr>
          <p:cNvPr id="3" name="Содержимое 2"/>
          <p:cNvSpPr>
            <a:spLocks noGrp="1"/>
          </p:cNvSpPr>
          <p:nvPr>
            <p:ph sz="quarter" idx="1"/>
          </p:nvPr>
        </p:nvSpPr>
        <p:spPr>
          <a:xfrm>
            <a:off x="475488" y="990600"/>
            <a:ext cx="11173968" cy="5867400"/>
          </a:xfrm>
        </p:spPr>
        <p:txBody>
          <a:bodyPr>
            <a:normAutofit fontScale="55000" lnSpcReduction="20000"/>
          </a:bodyPr>
          <a:lstStyle/>
          <a:p>
            <a:pPr>
              <a:lnSpc>
                <a:spcPct val="120000"/>
              </a:lnSpc>
            </a:pPr>
            <a:r>
              <a:rPr lang="ru-RU" sz="2900" b="1" i="1" dirty="0"/>
              <a:t>Все дети любят фантазировать, воспользуйтесь этим, пусть ребенок рисует свои страхи, сочиняет сказки, в которых он сильный и смелый. </a:t>
            </a:r>
            <a:endParaRPr lang="ru-RU" sz="2900" dirty="0"/>
          </a:p>
          <a:p>
            <a:pPr>
              <a:lnSpc>
                <a:spcPct val="120000"/>
              </a:lnSpc>
            </a:pPr>
            <a:r>
              <a:rPr lang="ru-RU" sz="2900" b="1" i="1" dirty="0"/>
              <a:t>Если малыш боится темноты, замкнутого пространства – зажгите лампу, откройте дверь, положите ему в кровать любимую игрушку. </a:t>
            </a:r>
            <a:endParaRPr lang="ru-RU" sz="2900" dirty="0"/>
          </a:p>
          <a:p>
            <a:pPr>
              <a:lnSpc>
                <a:spcPct val="120000"/>
              </a:lnSpc>
            </a:pPr>
            <a:r>
              <a:rPr lang="ru-RU" sz="2900" b="1" i="1" dirty="0"/>
              <a:t>Может пригодиться игрушечное оружие, оно поможет малышу чувствовать себя увереннее (положите на ночь рядом с кроватью, что бы он мог «защититься»). </a:t>
            </a:r>
            <a:endParaRPr lang="ru-RU" sz="2900" dirty="0"/>
          </a:p>
          <a:p>
            <a:pPr>
              <a:lnSpc>
                <a:spcPct val="120000"/>
              </a:lnSpc>
            </a:pPr>
            <a:r>
              <a:rPr lang="ru-RU" sz="2900" b="1" i="1" dirty="0"/>
              <a:t>Учите преодолевать страх с помощью игр, рисования, проигрывания ситуаций (если боится врача - поиграйте в больницу; если боится темноты, поиграйте в разведчиков и т.д.). </a:t>
            </a:r>
            <a:endParaRPr lang="ru-RU" sz="2900" dirty="0"/>
          </a:p>
          <a:p>
            <a:pPr>
              <a:lnSpc>
                <a:spcPct val="120000"/>
              </a:lnSpc>
            </a:pPr>
            <a:r>
              <a:rPr lang="ru-RU" sz="2900" b="1" i="1" dirty="0"/>
              <a:t>Поощряйте развитие самостоятельности, пусть ребенок чувствует, что он многое умеет, многое знает. </a:t>
            </a:r>
            <a:endParaRPr lang="ru-RU" sz="2900" dirty="0"/>
          </a:p>
          <a:p>
            <a:pPr>
              <a:lnSpc>
                <a:spcPct val="120000"/>
              </a:lnSpc>
            </a:pPr>
            <a:r>
              <a:rPr lang="ru-RU" sz="2900" b="1" i="1" dirty="0"/>
              <a:t>Устранение страхов требует терпения и поддержки родителей. За страхи нельзя ругать, наказывать, стыдить. </a:t>
            </a:r>
            <a:endParaRPr lang="ru-RU" sz="2900" dirty="0"/>
          </a:p>
          <a:p>
            <a:pPr>
              <a:lnSpc>
                <a:spcPct val="120000"/>
              </a:lnSpc>
            </a:pPr>
            <a:r>
              <a:rPr lang="ru-RU" sz="2900" b="1" i="1" dirty="0"/>
              <a:t>Помните, что ребенок еще не может управлять своим поведением, поэтому словесные убеждения малоэффективны. </a:t>
            </a:r>
            <a:endParaRPr lang="ru-RU" sz="2900" dirty="0"/>
          </a:p>
          <a:p>
            <a:pPr>
              <a:lnSpc>
                <a:spcPct val="120000"/>
              </a:lnSpc>
            </a:pPr>
            <a:r>
              <a:rPr lang="ru-RU" sz="2900" b="1" i="1" dirty="0"/>
              <a:t>Не запугивайте ребенка (часто неосознанно). </a:t>
            </a:r>
            <a:endParaRPr lang="ru-RU" sz="2900" dirty="0"/>
          </a:p>
          <a:p>
            <a:pPr>
              <a:lnSpc>
                <a:spcPct val="120000"/>
              </a:lnSpc>
            </a:pPr>
            <a:r>
              <a:rPr lang="ru-RU" sz="2900" b="1" i="1" dirty="0"/>
              <a:t>Не злоупотребляйте просмотром фильмов, чтением сказок (см. выше). </a:t>
            </a:r>
            <a:endParaRPr lang="ru-RU" sz="2900" dirty="0"/>
          </a:p>
          <a:p>
            <a:pPr>
              <a:lnSpc>
                <a:spcPct val="120000"/>
              </a:lnSpc>
            </a:pPr>
            <a:r>
              <a:rPr lang="ru-RU" sz="2900" b="1" i="1" dirty="0"/>
              <a:t>Будьте терпимы к ребенку и помните, что в Ваших силах вытеснить страх из души малыша навсегда. Оставлять его там нельзя, потому что в будущем это может привести к проблемам (неврозы, повышенная тревожность, раздражительность, необщительность и т.д.).</a:t>
            </a:r>
            <a:endParaRPr lang="ru-RU" sz="2900" dirty="0"/>
          </a:p>
          <a:p>
            <a:pPr>
              <a:lnSpc>
                <a:spcPct val="120000"/>
              </a:lnSpc>
            </a:pPr>
            <a:endParaRPr lang="ru-RU" dirty="0" smtClean="0"/>
          </a:p>
          <a:p>
            <a:endParaRPr lang="ru-RU" dirty="0"/>
          </a:p>
        </p:txBody>
      </p:sp>
    </p:spTree>
    <p:extLst>
      <p:ext uri="{BB962C8B-B14F-4D97-AF65-F5344CB8AC3E}">
        <p14:creationId xmlns:p14="http://schemas.microsoft.com/office/powerpoint/2010/main" val="2885924424"/>
      </p:ext>
    </p:extLst>
  </p:cSld>
  <p:clrMapOvr>
    <a:masterClrMapping/>
  </p:clrMapOvr>
  <p:transition spd="slow">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6">
                    <a:lumMod val="50000"/>
                  </a:schemeClr>
                </a:solidFill>
                <a:latin typeface="Akrobat Black" panose="00000A00000000000000" pitchFamily="50" charset="-52"/>
              </a:rPr>
              <a:t>Время появления страхов</a:t>
            </a:r>
            <a:endParaRPr lang="ru-RU" b="1" dirty="0">
              <a:solidFill>
                <a:schemeClr val="accent6">
                  <a:lumMod val="50000"/>
                </a:schemeClr>
              </a:solidFill>
              <a:latin typeface="Akrobat Black" panose="00000A00000000000000" pitchFamily="50" charset="-52"/>
            </a:endParaRPr>
          </a:p>
        </p:txBody>
      </p:sp>
      <p:sp>
        <p:nvSpPr>
          <p:cNvPr id="3" name="Объект 2"/>
          <p:cNvSpPr>
            <a:spLocks noGrp="1"/>
          </p:cNvSpPr>
          <p:nvPr>
            <p:ph idx="1"/>
          </p:nvPr>
        </p:nvSpPr>
        <p:spPr/>
        <p:txBody>
          <a:bodyPr/>
          <a:lstStyle/>
          <a:p>
            <a:pPr marL="0" indent="0">
              <a:buNone/>
            </a:pPr>
            <a:r>
              <a:rPr lang="ru-RU" dirty="0">
                <a:solidFill>
                  <a:schemeClr val="tx1"/>
                </a:solidFill>
              </a:rPr>
              <a:t>Страхи у детей появляются вместе с познавательной деятельностью, когда ребенок растет и начинает исследовать окружающий мир. Он развивается в социуме, и ведущую роль в воспитании играют взрослые. Поэтому от того, насколько грамотны будут наши слова и поведение, </a:t>
            </a:r>
            <a:endParaRPr lang="ru-RU" dirty="0" smtClean="0">
              <a:solidFill>
                <a:schemeClr val="tx1"/>
              </a:solidFill>
            </a:endParaRPr>
          </a:p>
          <a:p>
            <a:pPr marL="0" indent="0">
              <a:buNone/>
            </a:pPr>
            <a:r>
              <a:rPr lang="ru-RU" dirty="0" smtClean="0">
                <a:solidFill>
                  <a:schemeClr val="tx1"/>
                </a:solidFill>
              </a:rPr>
              <a:t>зависит </a:t>
            </a:r>
            <a:r>
              <a:rPr lang="ru-RU" dirty="0">
                <a:solidFill>
                  <a:schemeClr val="tx1"/>
                </a:solidFill>
              </a:rPr>
              <a:t>психическое здоровье малыша.</a:t>
            </a:r>
          </a:p>
          <a:p>
            <a:endParaRPr lang="ru-RU" dirty="0"/>
          </a:p>
        </p:txBody>
      </p:sp>
      <p:pic>
        <p:nvPicPr>
          <p:cNvPr id="2050" name="Picture 2" descr="C:\Users\Юля\Desktop\mais-pourquoi-votre-enfant-ne-veut-jamais-aller-au-lit-to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5198" y="4916556"/>
            <a:ext cx="3706927" cy="1755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606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8138" y="463826"/>
            <a:ext cx="10270435" cy="1417638"/>
          </a:xfrm>
        </p:spPr>
        <p:txBody>
          <a:bodyPr>
            <a:normAutofit fontScale="90000"/>
          </a:bodyPr>
          <a:lstStyle/>
          <a:p>
            <a:pPr algn="ctr"/>
            <a:r>
              <a:rPr lang="ru-RU" b="1" dirty="0" smtClean="0">
                <a:solidFill>
                  <a:schemeClr val="accent6">
                    <a:lumMod val="50000"/>
                  </a:schemeClr>
                </a:solidFill>
                <a:latin typeface="Akrobat Black" panose="00000A00000000000000" pitchFamily="50" charset="-52"/>
              </a:rPr>
              <a:t>Для каждого возрастного отрезка </a:t>
            </a:r>
            <a:r>
              <a:rPr lang="ru-RU" b="1" dirty="0" smtClean="0">
                <a:solidFill>
                  <a:schemeClr val="accent6">
                    <a:lumMod val="50000"/>
                  </a:schemeClr>
                </a:solidFill>
                <a:latin typeface="Akrobat Black" panose="00000A00000000000000" pitchFamily="50" charset="-52"/>
              </a:rPr>
              <a:t/>
            </a:r>
            <a:br>
              <a:rPr lang="ru-RU" b="1" dirty="0" smtClean="0">
                <a:solidFill>
                  <a:schemeClr val="accent6">
                    <a:lumMod val="50000"/>
                  </a:schemeClr>
                </a:solidFill>
                <a:latin typeface="Akrobat Black" panose="00000A00000000000000" pitchFamily="50" charset="-52"/>
              </a:rPr>
            </a:br>
            <a:r>
              <a:rPr lang="ru-RU" b="1" dirty="0" smtClean="0">
                <a:solidFill>
                  <a:schemeClr val="accent6">
                    <a:lumMod val="50000"/>
                  </a:schemeClr>
                </a:solidFill>
                <a:latin typeface="Akrobat Black" panose="00000A00000000000000" pitchFamily="50" charset="-52"/>
              </a:rPr>
              <a:t>свойственны </a:t>
            </a:r>
            <a:r>
              <a:rPr lang="ru-RU" b="1" dirty="0" smtClean="0">
                <a:solidFill>
                  <a:schemeClr val="accent6">
                    <a:lumMod val="50000"/>
                  </a:schemeClr>
                </a:solidFill>
                <a:latin typeface="Akrobat Black" panose="00000A00000000000000" pitchFamily="50" charset="-52"/>
              </a:rPr>
              <a:t>свои страхи. </a:t>
            </a:r>
            <a:r>
              <a:rPr lang="ru-RU" dirty="0" smtClean="0">
                <a:solidFill>
                  <a:srgbClr val="3804CC"/>
                </a:solidFill>
                <a:latin typeface="Akrobat Black" panose="00000A00000000000000" pitchFamily="50" charset="-52"/>
              </a:rPr>
              <a:t/>
            </a:r>
            <a:br>
              <a:rPr lang="ru-RU" dirty="0" smtClean="0">
                <a:solidFill>
                  <a:srgbClr val="3804CC"/>
                </a:solidFill>
                <a:latin typeface="Akrobat Black" panose="00000A00000000000000" pitchFamily="50" charset="-52"/>
              </a:rPr>
            </a:br>
            <a:endParaRPr lang="ru-RU" dirty="0">
              <a:solidFill>
                <a:srgbClr val="3804CC"/>
              </a:solidFill>
              <a:latin typeface="Akrobat Black" panose="00000A00000000000000" pitchFamily="50" charset="-52"/>
            </a:endParaRPr>
          </a:p>
        </p:txBody>
      </p:sp>
      <p:sp>
        <p:nvSpPr>
          <p:cNvPr id="3" name="Содержимое 2"/>
          <p:cNvSpPr>
            <a:spLocks noGrp="1"/>
          </p:cNvSpPr>
          <p:nvPr>
            <p:ph idx="1"/>
          </p:nvPr>
        </p:nvSpPr>
        <p:spPr>
          <a:xfrm>
            <a:off x="596347" y="1616764"/>
            <a:ext cx="9090991" cy="5088835"/>
          </a:xfrm>
        </p:spPr>
        <p:txBody>
          <a:bodyPr>
            <a:normAutofit fontScale="32500" lnSpcReduction="20000"/>
          </a:bodyPr>
          <a:lstStyle/>
          <a:p>
            <a:r>
              <a:rPr lang="ru-RU" sz="6200" i="1" dirty="0" smtClean="0">
                <a:solidFill>
                  <a:schemeClr val="tx1"/>
                </a:solidFill>
                <a:latin typeface="Arial" pitchFamily="34" charset="0"/>
                <a:cs typeface="Arial" pitchFamily="34" charset="0"/>
              </a:rPr>
              <a:t>Новорожденные пугаются резких звуков, приближения больших предметов. </a:t>
            </a:r>
            <a:endParaRPr lang="ru-RU" sz="6200" dirty="0" smtClean="0">
              <a:solidFill>
                <a:schemeClr val="tx1"/>
              </a:solidFill>
              <a:latin typeface="Arial" pitchFamily="34" charset="0"/>
              <a:cs typeface="Arial" pitchFamily="34" charset="0"/>
            </a:endParaRPr>
          </a:p>
          <a:p>
            <a:r>
              <a:rPr lang="ru-RU" sz="6200" i="1" dirty="0" smtClean="0">
                <a:solidFill>
                  <a:schemeClr val="tx1"/>
                </a:solidFill>
                <a:latin typeface="Arial" pitchFamily="34" charset="0"/>
                <a:cs typeface="Arial" pitchFamily="34" charset="0"/>
              </a:rPr>
              <a:t>В 7 месяцев ребенок проявляет сильное беспокойство при долгом отсутствии матери. Подобный страх максимально выражается у девочек до 2,5 лет и у мальчиков до 3х лет. </a:t>
            </a:r>
            <a:endParaRPr lang="ru-RU" sz="6200" dirty="0" smtClean="0">
              <a:solidFill>
                <a:schemeClr val="tx1"/>
              </a:solidFill>
              <a:latin typeface="Arial" pitchFamily="34" charset="0"/>
              <a:cs typeface="Arial" pitchFamily="34" charset="0"/>
            </a:endParaRPr>
          </a:p>
          <a:p>
            <a:r>
              <a:rPr lang="ru-RU" sz="6200" i="1" dirty="0" smtClean="0">
                <a:solidFill>
                  <a:schemeClr val="tx1"/>
                </a:solidFill>
                <a:latin typeface="Arial" pitchFamily="34" charset="0"/>
                <a:cs typeface="Arial" pitchFamily="34" charset="0"/>
              </a:rPr>
              <a:t>В 8 месяцев появляется страх перед незнакомыми людьми, особенно женщинами, не похожими на мать. Обычно этот страх проходит к середине 2-го года жизни при отсутствии неблагоприятных факторов (помещение в больницу, падение, болезненные процедуры, т.д.). </a:t>
            </a:r>
            <a:endParaRPr lang="ru-RU" sz="6200" dirty="0" smtClean="0">
              <a:solidFill>
                <a:schemeClr val="tx1"/>
              </a:solidFill>
              <a:latin typeface="Arial" pitchFamily="34" charset="0"/>
              <a:cs typeface="Arial" pitchFamily="34" charset="0"/>
            </a:endParaRPr>
          </a:p>
          <a:p>
            <a:pPr marL="0" indent="0"/>
            <a:r>
              <a:rPr lang="ru-RU" sz="6200" i="1" dirty="0" smtClean="0">
                <a:solidFill>
                  <a:schemeClr val="tx1"/>
                </a:solidFill>
                <a:latin typeface="Arial" pitchFamily="34" charset="0"/>
                <a:cs typeface="Arial" pitchFamily="34" charset="0"/>
              </a:rPr>
              <a:t>   2 года – боязнь неожиданного появления незнакомого резкого   </a:t>
            </a:r>
          </a:p>
          <a:p>
            <a:pPr marL="0" indent="0">
              <a:buNone/>
            </a:pPr>
            <a:r>
              <a:rPr lang="ru-RU" sz="6200" i="1" dirty="0">
                <a:solidFill>
                  <a:schemeClr val="tx1"/>
                </a:solidFill>
                <a:latin typeface="Arial" pitchFamily="34" charset="0"/>
                <a:cs typeface="Arial" pitchFamily="34" charset="0"/>
              </a:rPr>
              <a:t> </a:t>
            </a:r>
            <a:r>
              <a:rPr lang="ru-RU" sz="6200" i="1" dirty="0" smtClean="0">
                <a:solidFill>
                  <a:schemeClr val="tx1"/>
                </a:solidFill>
                <a:latin typeface="Arial" pitchFamily="34" charset="0"/>
                <a:cs typeface="Arial" pitchFamily="34" charset="0"/>
              </a:rPr>
              <a:t>    звука, боли, высоты, одиночества, может возникнуть страх  </a:t>
            </a:r>
          </a:p>
          <a:p>
            <a:pPr marL="0" indent="0">
              <a:buNone/>
            </a:pPr>
            <a:r>
              <a:rPr lang="ru-RU" sz="6200" i="1" dirty="0">
                <a:solidFill>
                  <a:schemeClr val="tx1"/>
                </a:solidFill>
                <a:latin typeface="Arial" pitchFamily="34" charset="0"/>
                <a:cs typeface="Arial" pitchFamily="34" charset="0"/>
              </a:rPr>
              <a:t> </a:t>
            </a:r>
            <a:r>
              <a:rPr lang="ru-RU" sz="6200" i="1" dirty="0" smtClean="0">
                <a:solidFill>
                  <a:schemeClr val="tx1"/>
                </a:solidFill>
                <a:latin typeface="Arial" pitchFamily="34" charset="0"/>
                <a:cs typeface="Arial" pitchFamily="34" charset="0"/>
              </a:rPr>
              <a:t>    перед животными, движущемся транспортом. Чаще всего малыш    </a:t>
            </a:r>
          </a:p>
          <a:p>
            <a:pPr marL="0" indent="0">
              <a:buNone/>
            </a:pPr>
            <a:r>
              <a:rPr lang="ru-RU" sz="6200" i="1" dirty="0">
                <a:solidFill>
                  <a:schemeClr val="tx1"/>
                </a:solidFill>
                <a:latin typeface="Arial" pitchFamily="34" charset="0"/>
                <a:cs typeface="Arial" pitchFamily="34" charset="0"/>
              </a:rPr>
              <a:t> </a:t>
            </a:r>
            <a:r>
              <a:rPr lang="ru-RU" sz="6200" i="1" dirty="0" smtClean="0">
                <a:solidFill>
                  <a:schemeClr val="tx1"/>
                </a:solidFill>
                <a:latin typeface="Arial" pitchFamily="34" charset="0"/>
                <a:cs typeface="Arial" pitchFamily="34" charset="0"/>
              </a:rPr>
              <a:t>    этого возраста боится темноты. </a:t>
            </a:r>
            <a:endParaRPr lang="ru-RU" sz="6200" dirty="0" smtClean="0">
              <a:solidFill>
                <a:schemeClr val="tx1"/>
              </a:solidFill>
              <a:latin typeface="Arial" pitchFamily="34" charset="0"/>
              <a:cs typeface="Arial" pitchFamily="34" charset="0"/>
            </a:endParaRPr>
          </a:p>
          <a:p>
            <a:endParaRPr lang="ru-RU" dirty="0"/>
          </a:p>
        </p:txBody>
      </p:sp>
    </p:spTree>
    <p:extLst>
      <p:ext uri="{BB962C8B-B14F-4D97-AF65-F5344CB8AC3E}">
        <p14:creationId xmlns:p14="http://schemas.microsoft.com/office/powerpoint/2010/main" val="3194405639"/>
      </p:ext>
    </p:extLst>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pPr algn="l"/>
            <a:r>
              <a:rPr lang="ru-RU" sz="2200" b="1" i="1" dirty="0" smtClean="0">
                <a:solidFill>
                  <a:schemeClr val="tx1"/>
                </a:solidFill>
                <a:latin typeface="Arial" pitchFamily="34" charset="0"/>
                <a:cs typeface="Arial" pitchFamily="34" charset="0"/>
              </a:rPr>
              <a:t/>
            </a:r>
            <a:br>
              <a:rPr lang="ru-RU" sz="2200" b="1" i="1" dirty="0" smtClean="0">
                <a:solidFill>
                  <a:schemeClr val="tx1"/>
                </a:solidFill>
                <a:latin typeface="Arial" pitchFamily="34" charset="0"/>
                <a:cs typeface="Arial" pitchFamily="34" charset="0"/>
              </a:rPr>
            </a:br>
            <a:r>
              <a:rPr lang="ru-RU" sz="2200" b="1" i="1" dirty="0">
                <a:solidFill>
                  <a:schemeClr val="tx1"/>
                </a:solidFill>
                <a:latin typeface="Arial" pitchFamily="34" charset="0"/>
                <a:cs typeface="Arial" pitchFamily="34" charset="0"/>
              </a:rPr>
              <a:t/>
            </a:r>
            <a:br>
              <a:rPr lang="ru-RU" sz="2200" b="1" i="1" dirty="0">
                <a:solidFill>
                  <a:schemeClr val="tx1"/>
                </a:solidFill>
                <a:latin typeface="Arial" pitchFamily="34" charset="0"/>
                <a:cs typeface="Arial" pitchFamily="34" charset="0"/>
              </a:rPr>
            </a:br>
            <a:r>
              <a:rPr lang="ru-RU" sz="2200" b="1" i="1" dirty="0" smtClean="0">
                <a:solidFill>
                  <a:schemeClr val="tx1"/>
                </a:solidFill>
                <a:latin typeface="Arial" pitchFamily="34" charset="0"/>
                <a:cs typeface="Arial" pitchFamily="34" charset="0"/>
              </a:rPr>
              <a:t/>
            </a:r>
            <a:br>
              <a:rPr lang="ru-RU" sz="2200" b="1" i="1" dirty="0" smtClean="0">
                <a:solidFill>
                  <a:schemeClr val="tx1"/>
                </a:solidFill>
                <a:latin typeface="Arial" pitchFamily="34" charset="0"/>
                <a:cs typeface="Arial" pitchFamily="34" charset="0"/>
              </a:rPr>
            </a:br>
            <a:r>
              <a:rPr lang="ru-RU" sz="2200" b="1" i="1" dirty="0">
                <a:solidFill>
                  <a:schemeClr val="tx1"/>
                </a:solidFill>
                <a:latin typeface="Arial" pitchFamily="34" charset="0"/>
                <a:cs typeface="Arial" pitchFamily="34" charset="0"/>
              </a:rPr>
              <a:t/>
            </a:r>
            <a:br>
              <a:rPr lang="ru-RU" sz="2200" b="1" i="1" dirty="0">
                <a:solidFill>
                  <a:schemeClr val="tx1"/>
                </a:solidFill>
                <a:latin typeface="Arial" pitchFamily="34" charset="0"/>
                <a:cs typeface="Arial" pitchFamily="34" charset="0"/>
              </a:rPr>
            </a:br>
            <a:r>
              <a:rPr lang="ru-RU" sz="2200" b="1" i="1" dirty="0" smtClean="0">
                <a:solidFill>
                  <a:schemeClr val="tx1"/>
                </a:solidFill>
                <a:latin typeface="Arial" pitchFamily="34" charset="0"/>
                <a:cs typeface="Arial" pitchFamily="34" charset="0"/>
              </a:rPr>
              <a:t/>
            </a:r>
            <a:br>
              <a:rPr lang="ru-RU" sz="2200" b="1" i="1" dirty="0" smtClean="0">
                <a:solidFill>
                  <a:schemeClr val="tx1"/>
                </a:solidFill>
                <a:latin typeface="Arial" pitchFamily="34" charset="0"/>
                <a:cs typeface="Arial" pitchFamily="34" charset="0"/>
              </a:rPr>
            </a:br>
            <a:r>
              <a:rPr lang="ru-RU" sz="2200" b="1" i="1" dirty="0">
                <a:solidFill>
                  <a:schemeClr val="tx1"/>
                </a:solidFill>
                <a:latin typeface="Arial" pitchFamily="34" charset="0"/>
                <a:cs typeface="Arial" pitchFamily="34" charset="0"/>
              </a:rPr>
              <a:t/>
            </a:r>
            <a:br>
              <a:rPr lang="ru-RU" sz="2200" b="1" i="1" dirty="0">
                <a:solidFill>
                  <a:schemeClr val="tx1"/>
                </a:solidFill>
                <a:latin typeface="Arial" pitchFamily="34" charset="0"/>
                <a:cs typeface="Arial" pitchFamily="34" charset="0"/>
              </a:rPr>
            </a:br>
            <a:r>
              <a:rPr lang="ru-RU" sz="2200" b="1" i="1" dirty="0" smtClean="0">
                <a:solidFill>
                  <a:schemeClr val="tx1"/>
                </a:solidFill>
                <a:latin typeface="Arial" pitchFamily="34" charset="0"/>
                <a:cs typeface="Arial" pitchFamily="34" charset="0"/>
              </a:rPr>
              <a:t/>
            </a:r>
            <a:br>
              <a:rPr lang="ru-RU" sz="2200" b="1" i="1" dirty="0" smtClean="0">
                <a:solidFill>
                  <a:schemeClr val="tx1"/>
                </a:solidFill>
                <a:latin typeface="Arial" pitchFamily="34" charset="0"/>
                <a:cs typeface="Arial" pitchFamily="34" charset="0"/>
              </a:rPr>
            </a:br>
            <a:r>
              <a:rPr lang="ru-RU" sz="2200" b="1" i="1" dirty="0">
                <a:solidFill>
                  <a:schemeClr val="tx1"/>
                </a:solidFill>
                <a:latin typeface="Arial" pitchFamily="34" charset="0"/>
                <a:cs typeface="Arial" pitchFamily="34" charset="0"/>
              </a:rPr>
              <a:t/>
            </a:r>
            <a:br>
              <a:rPr lang="ru-RU" sz="2200" b="1" i="1" dirty="0">
                <a:solidFill>
                  <a:schemeClr val="tx1"/>
                </a:solidFill>
                <a:latin typeface="Arial" pitchFamily="34" charset="0"/>
                <a:cs typeface="Arial" pitchFamily="34" charset="0"/>
              </a:rPr>
            </a:br>
            <a:r>
              <a:rPr lang="ru-RU" sz="2200" b="1" i="1" dirty="0" smtClean="0">
                <a:solidFill>
                  <a:schemeClr val="tx1"/>
                </a:solidFill>
                <a:latin typeface="Arial" pitchFamily="34" charset="0"/>
                <a:cs typeface="Arial" pitchFamily="34" charset="0"/>
              </a:rPr>
              <a:t/>
            </a:r>
            <a:br>
              <a:rPr lang="ru-RU" sz="2200" b="1" i="1" dirty="0" smtClean="0">
                <a:solidFill>
                  <a:schemeClr val="tx1"/>
                </a:solidFill>
                <a:latin typeface="Arial" pitchFamily="34" charset="0"/>
                <a:cs typeface="Arial" pitchFamily="34" charset="0"/>
              </a:rPr>
            </a:br>
            <a:r>
              <a:rPr lang="ru-RU" sz="2200" b="1" i="1" dirty="0">
                <a:solidFill>
                  <a:schemeClr val="tx1"/>
                </a:solidFill>
                <a:latin typeface="Arial" pitchFamily="34" charset="0"/>
                <a:cs typeface="Arial" pitchFamily="34" charset="0"/>
              </a:rPr>
              <a:t/>
            </a:r>
            <a:br>
              <a:rPr lang="ru-RU" sz="2200" b="1" i="1" dirty="0">
                <a:solidFill>
                  <a:schemeClr val="tx1"/>
                </a:solidFill>
                <a:latin typeface="Arial" pitchFamily="34" charset="0"/>
                <a:cs typeface="Arial" pitchFamily="34" charset="0"/>
              </a:rPr>
            </a:br>
            <a:r>
              <a:rPr lang="ru-RU" sz="2200" b="1" i="1" dirty="0" smtClean="0">
                <a:solidFill>
                  <a:schemeClr val="tx1"/>
                </a:solidFill>
                <a:latin typeface="Arial" pitchFamily="34" charset="0"/>
                <a:cs typeface="Arial" pitchFamily="34" charset="0"/>
              </a:rPr>
              <a:t/>
            </a:r>
            <a:br>
              <a:rPr lang="ru-RU" sz="2200" b="1" i="1" dirty="0" smtClean="0">
                <a:solidFill>
                  <a:schemeClr val="tx1"/>
                </a:solidFill>
                <a:latin typeface="Arial" pitchFamily="34" charset="0"/>
                <a:cs typeface="Arial" pitchFamily="34" charset="0"/>
              </a:rPr>
            </a:br>
            <a:r>
              <a:rPr lang="ru-RU" sz="2200" b="1" i="1" dirty="0">
                <a:solidFill>
                  <a:schemeClr val="tx1"/>
                </a:solidFill>
                <a:latin typeface="Arial" pitchFamily="34" charset="0"/>
                <a:cs typeface="Arial" pitchFamily="34" charset="0"/>
              </a:rPr>
              <a:t/>
            </a:r>
            <a:br>
              <a:rPr lang="ru-RU" sz="2200" b="1" i="1" dirty="0">
                <a:solidFill>
                  <a:schemeClr val="tx1"/>
                </a:solidFill>
                <a:latin typeface="Arial" pitchFamily="34" charset="0"/>
                <a:cs typeface="Arial" pitchFamily="34" charset="0"/>
              </a:rPr>
            </a:br>
            <a:r>
              <a:rPr lang="ru-RU" sz="2200" b="1" i="1" dirty="0" smtClean="0">
                <a:solidFill>
                  <a:schemeClr val="tx1"/>
                </a:solidFill>
                <a:latin typeface="Arial" pitchFamily="34" charset="0"/>
                <a:cs typeface="Arial" pitchFamily="34" charset="0"/>
              </a:rPr>
              <a:t/>
            </a:r>
            <a:br>
              <a:rPr lang="ru-RU" sz="2200" b="1" i="1" dirty="0" smtClean="0">
                <a:solidFill>
                  <a:schemeClr val="tx1"/>
                </a:solidFill>
                <a:latin typeface="Arial" pitchFamily="34" charset="0"/>
                <a:cs typeface="Arial" pitchFamily="34" charset="0"/>
              </a:rPr>
            </a:br>
            <a:r>
              <a:rPr lang="ru-RU" sz="2200" dirty="0">
                <a:solidFill>
                  <a:schemeClr val="tx1"/>
                </a:solidFill>
                <a:latin typeface="Arial" pitchFamily="34" charset="0"/>
                <a:cs typeface="Arial" pitchFamily="34" charset="0"/>
              </a:rPr>
              <a:t/>
            </a:r>
            <a:br>
              <a:rPr lang="ru-RU" sz="2200" dirty="0">
                <a:solidFill>
                  <a:schemeClr val="tx1"/>
                </a:solidFill>
                <a:latin typeface="Arial" pitchFamily="34" charset="0"/>
                <a:cs typeface="Arial" pitchFamily="34" charset="0"/>
              </a:rPr>
            </a:br>
            <a:r>
              <a:rPr lang="ru-RU" sz="2200" dirty="0" smtClean="0">
                <a:solidFill>
                  <a:schemeClr val="tx1"/>
                </a:solidFill>
                <a:latin typeface="Arial" pitchFamily="34" charset="0"/>
                <a:cs typeface="Arial" pitchFamily="34" charset="0"/>
              </a:rPr>
              <a:t/>
            </a:r>
            <a:br>
              <a:rPr lang="ru-RU" sz="2200" dirty="0" smtClean="0">
                <a:solidFill>
                  <a:schemeClr val="tx1"/>
                </a:solidFill>
                <a:latin typeface="Arial" pitchFamily="34" charset="0"/>
                <a:cs typeface="Arial" pitchFamily="34" charset="0"/>
              </a:rPr>
            </a:br>
            <a:r>
              <a:rPr lang="ru-RU" sz="2200" dirty="0" smtClean="0">
                <a:solidFill>
                  <a:schemeClr val="tx1"/>
                </a:solidFill>
                <a:latin typeface="Arial" pitchFamily="34" charset="0"/>
                <a:cs typeface="Arial" pitchFamily="34" charset="0"/>
              </a:rPr>
              <a:t/>
            </a:r>
            <a:br>
              <a:rPr lang="ru-RU" sz="2200" dirty="0" smtClean="0">
                <a:solidFill>
                  <a:schemeClr val="tx1"/>
                </a:solidFill>
                <a:latin typeface="Arial" pitchFamily="34" charset="0"/>
                <a:cs typeface="Arial" pitchFamily="34" charset="0"/>
              </a:rPr>
            </a:br>
            <a:r>
              <a:rPr lang="ru-RU" sz="2200" dirty="0">
                <a:solidFill>
                  <a:schemeClr val="tx1"/>
                </a:solidFill>
                <a:latin typeface="Arial" pitchFamily="34" charset="0"/>
                <a:cs typeface="Arial" pitchFamily="34" charset="0"/>
              </a:rPr>
              <a:t/>
            </a:r>
            <a:br>
              <a:rPr lang="ru-RU" sz="2200" dirty="0">
                <a:solidFill>
                  <a:schemeClr val="tx1"/>
                </a:solidFill>
                <a:latin typeface="Arial" pitchFamily="34" charset="0"/>
                <a:cs typeface="Arial" pitchFamily="34" charset="0"/>
              </a:rPr>
            </a:br>
            <a:r>
              <a:rPr lang="ru-RU" sz="2200" dirty="0" smtClean="0">
                <a:solidFill>
                  <a:schemeClr val="tx1"/>
                </a:solidFill>
                <a:latin typeface="Arial" pitchFamily="34" charset="0"/>
                <a:cs typeface="Arial" pitchFamily="34" charset="0"/>
              </a:rPr>
              <a:t/>
            </a:r>
            <a:br>
              <a:rPr lang="ru-RU" sz="2200" dirty="0" smtClean="0">
                <a:solidFill>
                  <a:schemeClr val="tx1"/>
                </a:solidFill>
                <a:latin typeface="Arial" pitchFamily="34" charset="0"/>
                <a:cs typeface="Arial" pitchFamily="34" charset="0"/>
              </a:rPr>
            </a:br>
            <a:r>
              <a:rPr lang="ru-RU" sz="2200" dirty="0">
                <a:solidFill>
                  <a:schemeClr val="tx1"/>
                </a:solidFill>
                <a:latin typeface="Arial" pitchFamily="34" charset="0"/>
                <a:cs typeface="Arial" pitchFamily="34" charset="0"/>
              </a:rPr>
              <a:t/>
            </a:r>
            <a:br>
              <a:rPr lang="ru-RU" sz="2200" dirty="0">
                <a:solidFill>
                  <a:schemeClr val="tx1"/>
                </a:solidFill>
                <a:latin typeface="Arial" pitchFamily="34" charset="0"/>
                <a:cs typeface="Arial" pitchFamily="34" charset="0"/>
              </a:rPr>
            </a:br>
            <a:r>
              <a:rPr lang="ru-RU" sz="2200" dirty="0" smtClean="0">
                <a:solidFill>
                  <a:schemeClr val="tx1"/>
                </a:solidFill>
                <a:latin typeface="Arial" pitchFamily="34" charset="0"/>
                <a:cs typeface="Arial" pitchFamily="34" charset="0"/>
              </a:rPr>
              <a:t/>
            </a:r>
            <a:br>
              <a:rPr lang="ru-RU" sz="2200" dirty="0" smtClean="0">
                <a:solidFill>
                  <a:schemeClr val="tx1"/>
                </a:solidFill>
                <a:latin typeface="Arial" pitchFamily="34" charset="0"/>
                <a:cs typeface="Arial" pitchFamily="34" charset="0"/>
              </a:rPr>
            </a:br>
            <a:r>
              <a:rPr lang="ru-RU" sz="2200" dirty="0" smtClean="0">
                <a:solidFill>
                  <a:schemeClr val="tx1"/>
                </a:solidFill>
                <a:latin typeface="Arial" pitchFamily="34" charset="0"/>
                <a:cs typeface="Arial" pitchFamily="34" charset="0"/>
              </a:rPr>
              <a:t>В </a:t>
            </a:r>
            <a:r>
              <a:rPr lang="ru-RU" sz="2200" dirty="0">
                <a:solidFill>
                  <a:srgbClr val="FF0000"/>
                </a:solidFill>
                <a:latin typeface="Arial" pitchFamily="34" charset="0"/>
                <a:cs typeface="Arial" pitchFamily="34" charset="0"/>
              </a:rPr>
              <a:t>3 года </a:t>
            </a:r>
            <a:r>
              <a:rPr lang="ru-RU" sz="2200" dirty="0">
                <a:solidFill>
                  <a:schemeClr val="tx1"/>
                </a:solidFill>
                <a:latin typeface="Arial" pitchFamily="34" charset="0"/>
                <a:cs typeface="Arial" pitchFamily="34" charset="0"/>
              </a:rPr>
              <a:t>появляется страх перед наказанием. Страх у детей этого возраста выражен значительно меньше, если отец </a:t>
            </a:r>
            <a:r>
              <a:rPr lang="ru-RU" sz="2200" dirty="0" smtClean="0">
                <a:solidFill>
                  <a:schemeClr val="tx1"/>
                </a:solidFill>
                <a:latin typeface="Arial" pitchFamily="34" charset="0"/>
                <a:cs typeface="Arial" pitchFamily="34" charset="0"/>
              </a:rPr>
              <a:t>принимает </a:t>
            </a:r>
            <a:r>
              <a:rPr lang="ru-RU" sz="2200" dirty="0">
                <a:solidFill>
                  <a:schemeClr val="tx1"/>
                </a:solidFill>
                <a:latin typeface="Arial" pitchFamily="34" charset="0"/>
                <a:cs typeface="Arial" pitchFamily="34" charset="0"/>
              </a:rPr>
              <a:t>участие в воспитании, </a:t>
            </a:r>
            <a:br>
              <a:rPr lang="ru-RU" sz="2200" dirty="0">
                <a:solidFill>
                  <a:schemeClr val="tx1"/>
                </a:solidFill>
                <a:latin typeface="Arial" pitchFamily="34" charset="0"/>
                <a:cs typeface="Arial" pitchFamily="34" charset="0"/>
              </a:rPr>
            </a:br>
            <a:r>
              <a:rPr lang="ru-RU" sz="2200" dirty="0" smtClean="0">
                <a:solidFill>
                  <a:schemeClr val="tx1"/>
                </a:solidFill>
                <a:latin typeface="Arial" pitchFamily="34" charset="0"/>
                <a:cs typeface="Arial" pitchFamily="34" charset="0"/>
              </a:rPr>
              <a:t>не </a:t>
            </a:r>
            <a:r>
              <a:rPr lang="ru-RU" sz="2200" dirty="0">
                <a:solidFill>
                  <a:schemeClr val="tx1"/>
                </a:solidFill>
                <a:latin typeface="Arial" pitchFamily="34" charset="0"/>
                <a:cs typeface="Arial" pitchFamily="34" charset="0"/>
              </a:rPr>
              <a:t>подавляется чувство «Я» (малыш </a:t>
            </a:r>
            <a:r>
              <a:rPr lang="ru-RU" sz="2200" dirty="0" smtClean="0">
                <a:solidFill>
                  <a:schemeClr val="tx1"/>
                </a:solidFill>
                <a:latin typeface="Arial" pitchFamily="34" charset="0"/>
                <a:cs typeface="Arial" pitchFamily="34" charset="0"/>
              </a:rPr>
              <a:t>должен </a:t>
            </a:r>
            <a:r>
              <a:rPr lang="ru-RU" sz="2200" dirty="0">
                <a:solidFill>
                  <a:schemeClr val="tx1"/>
                </a:solidFill>
                <a:latin typeface="Arial" pitchFamily="34" charset="0"/>
                <a:cs typeface="Arial" pitchFamily="34" charset="0"/>
              </a:rPr>
              <a:t>иметь возможность </a:t>
            </a:r>
            <a:r>
              <a:rPr lang="ru-RU" sz="2200" dirty="0" smtClean="0">
                <a:solidFill>
                  <a:schemeClr val="tx1"/>
                </a:solidFill>
                <a:latin typeface="Arial" pitchFamily="34" charset="0"/>
                <a:cs typeface="Arial" pitchFamily="34" charset="0"/>
              </a:rPr>
              <a:t>выражать </a:t>
            </a:r>
            <a:r>
              <a:rPr lang="ru-RU" sz="2200" dirty="0">
                <a:solidFill>
                  <a:schemeClr val="tx1"/>
                </a:solidFill>
                <a:latin typeface="Arial" pitchFamily="34" charset="0"/>
                <a:cs typeface="Arial" pitchFamily="34" charset="0"/>
              </a:rPr>
              <a:t>свои эмоции, переживания). </a:t>
            </a:r>
            <a:r>
              <a:rPr lang="ru-RU" sz="2200" dirty="0" smtClean="0">
                <a:solidFill>
                  <a:schemeClr val="tx1"/>
                </a:solidFill>
                <a:latin typeface="Arial" pitchFamily="34" charset="0"/>
                <a:cs typeface="Arial" pitchFamily="34" charset="0"/>
              </a:rPr>
              <a:t>От </a:t>
            </a:r>
            <a:r>
              <a:rPr lang="ru-RU" sz="2200" dirty="0">
                <a:solidFill>
                  <a:schemeClr val="tx1"/>
                </a:solidFill>
                <a:latin typeface="Arial" pitchFamily="34" charset="0"/>
                <a:cs typeface="Arial" pitchFamily="34" charset="0"/>
              </a:rPr>
              <a:t>трех до пяти лет многие дети боятся сказочных персонажей (чаще Бабу Ягу, Кощея, воображаемых «чудовищ»), боли, неожиданных звуков, воды, </a:t>
            </a:r>
            <a:r>
              <a:rPr lang="ru-RU" sz="2200" dirty="0" err="1" smtClean="0">
                <a:solidFill>
                  <a:schemeClr val="tx1"/>
                </a:solidFill>
                <a:latin typeface="Arial" pitchFamily="34" charset="0"/>
                <a:cs typeface="Arial" pitchFamily="34" charset="0"/>
              </a:rPr>
              <a:t>транспорта,одиночества</a:t>
            </a:r>
            <a:r>
              <a:rPr lang="ru-RU" sz="2200" dirty="0">
                <a:solidFill>
                  <a:schemeClr val="tx1"/>
                </a:solidFill>
                <a:latin typeface="Arial" pitchFamily="34" charset="0"/>
                <a:cs typeface="Arial" pitchFamily="34" charset="0"/>
              </a:rPr>
              <a:t>, темноты </a:t>
            </a:r>
            <a:r>
              <a:rPr lang="ru-RU" sz="2200" dirty="0" smtClean="0">
                <a:solidFill>
                  <a:schemeClr val="tx1"/>
                </a:solidFill>
                <a:latin typeface="Arial" pitchFamily="34" charset="0"/>
                <a:cs typeface="Arial" pitchFamily="34" charset="0"/>
              </a:rPr>
              <a:t>и </a:t>
            </a:r>
            <a:r>
              <a:rPr lang="ru-RU" sz="2200" dirty="0">
                <a:solidFill>
                  <a:schemeClr val="tx1"/>
                </a:solidFill>
                <a:latin typeface="Arial" pitchFamily="34" charset="0"/>
                <a:cs typeface="Arial" pitchFamily="34" charset="0"/>
              </a:rPr>
              <a:t>замкнутого </a:t>
            </a:r>
            <a:r>
              <a:rPr lang="ru-RU" sz="2200" dirty="0" err="1" smtClean="0">
                <a:solidFill>
                  <a:schemeClr val="tx1"/>
                </a:solidFill>
                <a:latin typeface="Arial" pitchFamily="34" charset="0"/>
                <a:cs typeface="Arial" pitchFamily="34" charset="0"/>
              </a:rPr>
              <a:t>пространства.Особенно</a:t>
            </a:r>
            <a:r>
              <a:rPr lang="ru-RU" sz="2200" dirty="0" smtClean="0">
                <a:solidFill>
                  <a:schemeClr val="tx1"/>
                </a:solidFill>
                <a:latin typeface="Arial" pitchFamily="34" charset="0"/>
                <a:cs typeface="Arial" pitchFamily="34" charset="0"/>
              </a:rPr>
              <a:t> </a:t>
            </a:r>
            <a:r>
              <a:rPr lang="ru-RU" sz="2200" dirty="0">
                <a:solidFill>
                  <a:schemeClr val="tx1"/>
                </a:solidFill>
                <a:latin typeface="Arial" pitchFamily="34" charset="0"/>
                <a:cs typeface="Arial" pitchFamily="34" charset="0"/>
              </a:rPr>
              <a:t>часто последние </a:t>
            </a:r>
            <a:r>
              <a:rPr lang="ru-RU" sz="2200" dirty="0" smtClean="0">
                <a:solidFill>
                  <a:schemeClr val="tx1"/>
                </a:solidFill>
                <a:latin typeface="Arial" pitchFamily="34" charset="0"/>
                <a:cs typeface="Arial" pitchFamily="34" charset="0"/>
              </a:rPr>
              <a:t>страхи встречаются </a:t>
            </a:r>
            <a:r>
              <a:rPr lang="ru-RU" sz="2200" dirty="0">
                <a:solidFill>
                  <a:schemeClr val="tx1"/>
                </a:solidFill>
                <a:latin typeface="Arial" pitchFamily="34" charset="0"/>
                <a:cs typeface="Arial" pitchFamily="34" charset="0"/>
              </a:rPr>
              <a:t>у детей, чьи</a:t>
            </a:r>
            <a:br>
              <a:rPr lang="ru-RU" sz="2200" dirty="0">
                <a:solidFill>
                  <a:schemeClr val="tx1"/>
                </a:solidFill>
                <a:latin typeface="Arial" pitchFamily="34" charset="0"/>
                <a:cs typeface="Arial" pitchFamily="34" charset="0"/>
              </a:rPr>
            </a:br>
            <a:r>
              <a:rPr lang="ru-RU" sz="2200" dirty="0">
                <a:solidFill>
                  <a:schemeClr val="tx1"/>
                </a:solidFill>
                <a:latin typeface="Arial" pitchFamily="34" charset="0"/>
                <a:cs typeface="Arial" pitchFamily="34" charset="0"/>
              </a:rPr>
              <a:t> родители беспокойны </a:t>
            </a:r>
            <a:r>
              <a:rPr lang="ru-RU" sz="2200" dirty="0" smtClean="0">
                <a:solidFill>
                  <a:schemeClr val="tx1"/>
                </a:solidFill>
                <a:latin typeface="Arial" pitchFamily="34" charset="0"/>
                <a:cs typeface="Arial" pitchFamily="34" charset="0"/>
              </a:rPr>
              <a:t>и </a:t>
            </a:r>
            <a:r>
              <a:rPr lang="ru-RU" sz="2200" dirty="0">
                <a:solidFill>
                  <a:schemeClr val="tx1"/>
                </a:solidFill>
                <a:latin typeface="Arial" pitchFamily="34" charset="0"/>
                <a:cs typeface="Arial" pitchFamily="34" charset="0"/>
              </a:rPr>
              <a:t>в то же время излишне </a:t>
            </a:r>
            <a:br>
              <a:rPr lang="ru-RU" sz="2200" dirty="0">
                <a:solidFill>
                  <a:schemeClr val="tx1"/>
                </a:solidFill>
                <a:latin typeface="Arial" pitchFamily="34" charset="0"/>
                <a:cs typeface="Arial" pitchFamily="34" charset="0"/>
              </a:rPr>
            </a:br>
            <a:r>
              <a:rPr lang="ru-RU" sz="2200" dirty="0">
                <a:solidFill>
                  <a:schemeClr val="tx1"/>
                </a:solidFill>
                <a:latin typeface="Arial" pitchFamily="34" charset="0"/>
                <a:cs typeface="Arial" pitchFamily="34" charset="0"/>
              </a:rPr>
              <a:t>принципиальны. </a:t>
            </a:r>
            <a:r>
              <a:rPr lang="ru-RU" sz="2200" dirty="0" smtClean="0">
                <a:solidFill>
                  <a:schemeClr val="tx1"/>
                </a:solidFill>
                <a:latin typeface="Arial" pitchFamily="34" charset="0"/>
                <a:cs typeface="Arial" pitchFamily="34" charset="0"/>
              </a:rPr>
              <a:t/>
            </a:r>
            <a:br>
              <a:rPr lang="ru-RU" sz="2200" dirty="0" smtClean="0">
                <a:solidFill>
                  <a:schemeClr val="tx1"/>
                </a:solidFill>
                <a:latin typeface="Arial" pitchFamily="34" charset="0"/>
                <a:cs typeface="Arial" pitchFamily="34" charset="0"/>
              </a:rPr>
            </a:br>
            <a:r>
              <a:rPr lang="ru-RU" sz="2200" dirty="0">
                <a:solidFill>
                  <a:schemeClr val="tx1"/>
                </a:solidFill>
                <a:latin typeface="Arial" pitchFamily="34" charset="0"/>
                <a:cs typeface="Arial" pitchFamily="34" charset="0"/>
              </a:rPr>
              <a:t>В </a:t>
            </a:r>
            <a:r>
              <a:rPr lang="ru-RU" sz="2200" dirty="0">
                <a:solidFill>
                  <a:srgbClr val="FF0000"/>
                </a:solidFill>
                <a:latin typeface="Arial" pitchFamily="34" charset="0"/>
                <a:cs typeface="Arial" pitchFamily="34" charset="0"/>
              </a:rPr>
              <a:t>6 лет </a:t>
            </a:r>
            <a:r>
              <a:rPr lang="ru-RU" sz="2200" dirty="0">
                <a:solidFill>
                  <a:schemeClr val="tx1"/>
                </a:solidFill>
                <a:latin typeface="Arial" pitchFamily="34" charset="0"/>
                <a:cs typeface="Arial" pitchFamily="34" charset="0"/>
              </a:rPr>
              <a:t>иногда появляется страх смерти (своей и родителей), он проявляется не прямо, а в боязни нападений, пожаров, стихии. </a:t>
            </a:r>
            <a:br>
              <a:rPr lang="ru-RU" sz="2200" dirty="0">
                <a:solidFill>
                  <a:schemeClr val="tx1"/>
                </a:solidFill>
                <a:latin typeface="Arial" pitchFamily="34" charset="0"/>
                <a:cs typeface="Arial" pitchFamily="34" charset="0"/>
              </a:rPr>
            </a:br>
            <a:r>
              <a:rPr lang="ru-RU" sz="2200" dirty="0">
                <a:solidFill>
                  <a:schemeClr val="tx1"/>
                </a:solidFill>
                <a:latin typeface="Arial" pitchFamily="34" charset="0"/>
                <a:cs typeface="Arial" pitchFamily="34" charset="0"/>
              </a:rPr>
              <a:t>Дошкольники чувствительно реагируют на конфликты в семье, это усиливает страхи. Страхи часто проявляются при хирургических операциях у детей, при заболевании кого-то из взрослых в семье. </a:t>
            </a:r>
            <a:br>
              <a:rPr lang="ru-RU" sz="2200" dirty="0">
                <a:solidFill>
                  <a:schemeClr val="tx1"/>
                </a:solidFill>
                <a:latin typeface="Arial" pitchFamily="34" charset="0"/>
                <a:cs typeface="Arial" pitchFamily="34" charset="0"/>
              </a:rPr>
            </a:br>
            <a:r>
              <a:rPr lang="ru-RU" sz="2200" dirty="0">
                <a:solidFill>
                  <a:schemeClr val="tx1"/>
                </a:solidFill>
                <a:latin typeface="Arial" pitchFamily="34" charset="0"/>
                <a:cs typeface="Arial" pitchFamily="34" charset="0"/>
              </a:rPr>
              <a:t>В </a:t>
            </a:r>
            <a:r>
              <a:rPr lang="ru-RU" sz="2200" dirty="0">
                <a:solidFill>
                  <a:srgbClr val="FF0000"/>
                </a:solidFill>
                <a:latin typeface="Arial" pitchFamily="34" charset="0"/>
                <a:cs typeface="Arial" pitchFamily="34" charset="0"/>
              </a:rPr>
              <a:t>7-8 лет </a:t>
            </a:r>
            <a:r>
              <a:rPr lang="ru-RU" sz="2200" dirty="0">
                <a:solidFill>
                  <a:schemeClr val="tx1"/>
                </a:solidFill>
                <a:latin typeface="Arial" pitchFamily="34" charset="0"/>
                <a:cs typeface="Arial" pitchFamily="34" charset="0"/>
              </a:rPr>
              <a:t>прежние страхи, как правило, смягчаются, но появляются новые: боязнь опоздать, получить плохую оценку, т.е. быть неуспешным. </a:t>
            </a:r>
            <a:br>
              <a:rPr lang="ru-RU" sz="2200" dirty="0">
                <a:solidFill>
                  <a:schemeClr val="tx1"/>
                </a:solidFill>
                <a:latin typeface="Arial" pitchFamily="34" charset="0"/>
                <a:cs typeface="Arial" pitchFamily="34" charset="0"/>
              </a:rPr>
            </a:br>
            <a:r>
              <a:rPr lang="ru-RU" sz="2200" dirty="0">
                <a:solidFill>
                  <a:schemeClr val="tx1"/>
                </a:solidFill>
                <a:latin typeface="Arial" pitchFamily="34" charset="0"/>
                <a:cs typeface="Arial" pitchFamily="34" charset="0"/>
              </a:rPr>
              <a:t>В подростковом </a:t>
            </a:r>
            <a:br>
              <a:rPr lang="ru-RU" sz="2200" dirty="0">
                <a:solidFill>
                  <a:schemeClr val="tx1"/>
                </a:solidFill>
                <a:latin typeface="Arial" pitchFamily="34" charset="0"/>
                <a:cs typeface="Arial" pitchFamily="34" charset="0"/>
              </a:rPr>
            </a:br>
            <a:r>
              <a:rPr lang="ru-RU" sz="2200" dirty="0">
                <a:solidFill>
                  <a:schemeClr val="tx1"/>
                </a:solidFill>
                <a:latin typeface="Arial" pitchFamily="34" charset="0"/>
                <a:cs typeface="Arial" pitchFamily="34" charset="0"/>
              </a:rPr>
              <a:t>возрасте страхи </a:t>
            </a:r>
            <a:br>
              <a:rPr lang="ru-RU" sz="2200" dirty="0">
                <a:solidFill>
                  <a:schemeClr val="tx1"/>
                </a:solidFill>
                <a:latin typeface="Arial" pitchFamily="34" charset="0"/>
                <a:cs typeface="Arial" pitchFamily="34" charset="0"/>
              </a:rPr>
            </a:br>
            <a:r>
              <a:rPr lang="ru-RU" sz="2200" dirty="0">
                <a:solidFill>
                  <a:schemeClr val="tx1"/>
                </a:solidFill>
                <a:latin typeface="Arial" pitchFamily="34" charset="0"/>
                <a:cs typeface="Arial" pitchFamily="34" charset="0"/>
              </a:rPr>
              <a:t>встречаются редко, </a:t>
            </a:r>
            <a:br>
              <a:rPr lang="ru-RU" sz="2200" dirty="0">
                <a:solidFill>
                  <a:schemeClr val="tx1"/>
                </a:solidFill>
                <a:latin typeface="Arial" pitchFamily="34" charset="0"/>
                <a:cs typeface="Arial" pitchFamily="34" charset="0"/>
              </a:rPr>
            </a:br>
            <a:r>
              <a:rPr lang="ru-RU" sz="2200" dirty="0">
                <a:solidFill>
                  <a:schemeClr val="tx1"/>
                </a:solidFill>
                <a:latin typeface="Arial" pitchFamily="34" charset="0"/>
                <a:cs typeface="Arial" pitchFamily="34" charset="0"/>
              </a:rPr>
              <a:t>может быть общее </a:t>
            </a:r>
            <a:br>
              <a:rPr lang="ru-RU" sz="2200" dirty="0">
                <a:solidFill>
                  <a:schemeClr val="tx1"/>
                </a:solidFill>
                <a:latin typeface="Arial" pitchFamily="34" charset="0"/>
                <a:cs typeface="Arial" pitchFamily="34" charset="0"/>
              </a:rPr>
            </a:br>
            <a:r>
              <a:rPr lang="ru-RU" sz="2200" dirty="0">
                <a:solidFill>
                  <a:schemeClr val="tx1"/>
                </a:solidFill>
                <a:latin typeface="Arial" pitchFamily="34" charset="0"/>
                <a:cs typeface="Arial" pitchFamily="34" charset="0"/>
              </a:rPr>
              <a:t>состояние тревожности. </a:t>
            </a:r>
            <a:r>
              <a:rPr lang="ru-RU" dirty="0"/>
              <a:t/>
            </a:r>
            <a:br>
              <a:rPr lang="ru-RU" dirty="0"/>
            </a:br>
            <a:r>
              <a:rPr lang="ru-RU" dirty="0">
                <a:solidFill>
                  <a:srgbClr val="3804CC"/>
                </a:solidFill>
              </a:rPr>
              <a:t/>
            </a:r>
            <a:br>
              <a:rPr lang="ru-RU" dirty="0">
                <a:solidFill>
                  <a:srgbClr val="3804CC"/>
                </a:solidFill>
              </a:rPr>
            </a:br>
            <a:endParaRPr lang="ru-RU" dirty="0"/>
          </a:p>
        </p:txBody>
      </p:sp>
    </p:spTree>
    <p:extLst>
      <p:ext uri="{BB962C8B-B14F-4D97-AF65-F5344CB8AC3E}">
        <p14:creationId xmlns:p14="http://schemas.microsoft.com/office/powerpoint/2010/main" val="3973113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56591" y="1510748"/>
            <a:ext cx="9680713" cy="5095726"/>
          </a:xfrm>
        </p:spPr>
        <p:txBody>
          <a:bodyPr>
            <a:normAutofit fontScale="85000" lnSpcReduction="10000"/>
          </a:bodyPr>
          <a:lstStyle/>
          <a:p>
            <a:pPr marL="0" indent="0">
              <a:buNone/>
            </a:pPr>
            <a:r>
              <a:rPr lang="ru-RU" i="1" dirty="0" smtClean="0">
                <a:solidFill>
                  <a:schemeClr val="tx1"/>
                </a:solidFill>
                <a:latin typeface="Arial" pitchFamily="34" charset="0"/>
                <a:cs typeface="Arial" pitchFamily="34" charset="0"/>
              </a:rPr>
              <a:t>Перечисленные страхи носят временный, переходящий, возрастной характер с ними не нужно бороться, просто поддержите ребенка, принимая такую особенность его психического развития. </a:t>
            </a:r>
          </a:p>
          <a:p>
            <a:pPr>
              <a:buNone/>
            </a:pPr>
            <a:r>
              <a:rPr lang="ru-RU" i="1" dirty="0" smtClean="0">
                <a:solidFill>
                  <a:schemeClr val="tx1"/>
                </a:solidFill>
                <a:latin typeface="Arial" pitchFamily="34" charset="0"/>
                <a:cs typeface="Arial" pitchFamily="34" charset="0"/>
              </a:rPr>
              <a:t>Однако, бывают другие страхи, их называют «невротические». В их основе – психическое потрясение, травма, неумение взрослого справляться с возрастными проблемами ребенка, жестокость в отношениях, конфликты в семье, высокая тревожность у родителей. </a:t>
            </a:r>
          </a:p>
          <a:p>
            <a:pPr>
              <a:buNone/>
            </a:pPr>
            <a:r>
              <a:rPr lang="ru-RU" i="1" dirty="0" smtClean="0">
                <a:solidFill>
                  <a:schemeClr val="tx1"/>
                </a:solidFill>
                <a:latin typeface="Arial" pitchFamily="34" charset="0"/>
                <a:cs typeface="Arial" pitchFamily="34" charset="0"/>
              </a:rPr>
              <a:t>Такие страхи сами не проходят, необходима помощь специалистов (психолога, психотерапевта), изменение стиля воспитания. </a:t>
            </a:r>
            <a:endParaRPr lang="ru-RU" dirty="0" smtClean="0">
              <a:solidFill>
                <a:schemeClr val="tx1"/>
              </a:solidFill>
              <a:latin typeface="Arial" pitchFamily="34" charset="0"/>
              <a:cs typeface="Arial" pitchFamily="34" charset="0"/>
            </a:endParaRPr>
          </a:p>
          <a:p>
            <a:endParaRPr lang="ru-RU" dirty="0"/>
          </a:p>
        </p:txBody>
      </p:sp>
      <p:sp>
        <p:nvSpPr>
          <p:cNvPr id="2" name="Прямоугольник 1"/>
          <p:cNvSpPr/>
          <p:nvPr/>
        </p:nvSpPr>
        <p:spPr>
          <a:xfrm>
            <a:off x="3727458" y="607152"/>
            <a:ext cx="5133135" cy="707886"/>
          </a:xfrm>
          <a:prstGeom prst="rect">
            <a:avLst/>
          </a:prstGeom>
        </p:spPr>
        <p:txBody>
          <a:bodyPr wrap="none">
            <a:spAutoFit/>
          </a:bodyPr>
          <a:lstStyle/>
          <a:p>
            <a:pPr algn="ctr"/>
            <a:r>
              <a:rPr lang="ru-RU" sz="4000" b="1" dirty="0" smtClean="0">
                <a:solidFill>
                  <a:schemeClr val="accent6">
                    <a:lumMod val="50000"/>
                  </a:schemeClr>
                </a:solidFill>
                <a:latin typeface="Akrobat Black" panose="00000A00000000000000" pitchFamily="50" charset="-52"/>
                <a:cs typeface="Arial" pitchFamily="34" charset="0"/>
              </a:rPr>
              <a:t>Как долго длятся страхи</a:t>
            </a:r>
            <a:endParaRPr lang="ru-RU" sz="4000" b="1" dirty="0">
              <a:solidFill>
                <a:schemeClr val="accent6">
                  <a:lumMod val="50000"/>
                </a:schemeClr>
              </a:solidFill>
              <a:latin typeface="Akrobat Black" panose="00000A00000000000000" pitchFamily="50" charset="-52"/>
            </a:endParaRPr>
          </a:p>
        </p:txBody>
      </p:sp>
    </p:spTree>
    <p:extLst>
      <p:ext uri="{BB962C8B-B14F-4D97-AF65-F5344CB8AC3E}">
        <p14:creationId xmlns:p14="http://schemas.microsoft.com/office/powerpoint/2010/main" val="4259047482"/>
      </p:ext>
    </p:extLst>
  </p:cSld>
  <p:clrMapOvr>
    <a:masterClrMapping/>
  </p:clrMapOvr>
  <p:transition spd="slow">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6">
                    <a:lumMod val="50000"/>
                  </a:schemeClr>
                </a:solidFill>
                <a:latin typeface="Akrobat Black" panose="00000A00000000000000" pitchFamily="50" charset="-52"/>
              </a:rPr>
              <a:t>Причины детских страхов</a:t>
            </a:r>
            <a:endParaRPr lang="ru-RU" b="1" dirty="0">
              <a:solidFill>
                <a:schemeClr val="accent6">
                  <a:lumMod val="50000"/>
                </a:schemeClr>
              </a:solidFill>
              <a:latin typeface="Akrobat Black" panose="00000A00000000000000" pitchFamily="50" charset="-52"/>
            </a:endParaRPr>
          </a:p>
        </p:txBody>
      </p:sp>
      <p:sp>
        <p:nvSpPr>
          <p:cNvPr id="4" name="Объект 3"/>
          <p:cNvSpPr txBox="1">
            <a:spLocks noGrp="1"/>
          </p:cNvSpPr>
          <p:nvPr>
            <p:ph idx="1"/>
          </p:nvPr>
        </p:nvSpPr>
        <p:spPr>
          <a:xfrm>
            <a:off x="570383" y="1507773"/>
            <a:ext cx="10972800" cy="7811369"/>
          </a:xfrm>
          <a:prstGeom prst="rect">
            <a:avLst/>
          </a:prstGeom>
          <a:noFill/>
        </p:spPr>
        <p:txBody>
          <a:bodyPr wrap="square" rtlCol="0">
            <a:spAutoFit/>
          </a:bodyPr>
          <a:lstStyle/>
          <a:p>
            <a:pPr marL="450850" lvl="1" indent="-450850">
              <a:buFont typeface="Arial" pitchFamily="34" charset="0"/>
              <a:buChar char="•"/>
            </a:pPr>
            <a:r>
              <a:rPr lang="ru-RU" sz="2000" dirty="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гиперопека</a:t>
            </a:r>
            <a:endParaRPr lang="ru-RU" sz="2000" dirty="0">
              <a:solidFill>
                <a:schemeClr val="tx1"/>
              </a:solidFill>
              <a:latin typeface="Times New Roman" pitchFamily="18" charset="0"/>
              <a:cs typeface="Times New Roman" pitchFamily="18" charset="0"/>
            </a:endParaRPr>
          </a:p>
          <a:p>
            <a:r>
              <a:rPr lang="ru-RU" sz="2000" dirty="0">
                <a:solidFill>
                  <a:schemeClr val="tx1"/>
                </a:solidFill>
                <a:latin typeface="Times New Roman" pitchFamily="18" charset="0"/>
                <a:cs typeface="Times New Roman" pitchFamily="18" charset="0"/>
              </a:rPr>
              <a:t>  конфликты в семье</a:t>
            </a:r>
          </a:p>
          <a:p>
            <a:r>
              <a:rPr lang="ru-RU" sz="2000" dirty="0">
                <a:solidFill>
                  <a:schemeClr val="tx1"/>
                </a:solidFill>
                <a:latin typeface="Times New Roman" pitchFamily="18" charset="0"/>
                <a:cs typeface="Times New Roman" pitchFamily="18" charset="0"/>
              </a:rPr>
              <a:t>  отсутствие одного из родителей</a:t>
            </a:r>
          </a:p>
          <a:p>
            <a:r>
              <a:rPr lang="ru-RU" sz="2000" dirty="0">
                <a:solidFill>
                  <a:schemeClr val="tx1"/>
                </a:solidFill>
                <a:latin typeface="Times New Roman" pitchFamily="18" charset="0"/>
                <a:cs typeface="Times New Roman" pitchFamily="18" charset="0"/>
              </a:rPr>
              <a:t>  суровые наказания, запреты</a:t>
            </a:r>
          </a:p>
          <a:p>
            <a:r>
              <a:rPr lang="ru-RU" sz="2000" dirty="0">
                <a:solidFill>
                  <a:schemeClr val="tx1"/>
                </a:solidFill>
                <a:latin typeface="Times New Roman" pitchFamily="18" charset="0"/>
                <a:cs typeface="Times New Roman" pitchFamily="18" charset="0"/>
              </a:rPr>
              <a:t>  компьютерные игры</a:t>
            </a:r>
          </a:p>
          <a:p>
            <a:r>
              <a:rPr lang="ru-RU" sz="2000" dirty="0">
                <a:solidFill>
                  <a:schemeClr val="tx1"/>
                </a:solidFill>
                <a:latin typeface="Times New Roman" pitchFamily="18" charset="0"/>
                <a:cs typeface="Times New Roman" pitchFamily="18" charset="0"/>
              </a:rPr>
              <a:t>  бесконтрольный просмотр телепередач</a:t>
            </a:r>
          </a:p>
          <a:p>
            <a:r>
              <a:rPr lang="ru-RU" sz="2000" dirty="0">
                <a:solidFill>
                  <a:schemeClr val="tx1"/>
                </a:solidFill>
                <a:latin typeface="Times New Roman" pitchFamily="18" charset="0"/>
                <a:cs typeface="Times New Roman" pitchFamily="18" charset="0"/>
              </a:rPr>
              <a:t>  сильный испуг</a:t>
            </a:r>
          </a:p>
          <a:p>
            <a:r>
              <a:rPr lang="ru-RU" sz="2000" dirty="0">
                <a:solidFill>
                  <a:schemeClr val="tx1"/>
                </a:solidFill>
                <a:latin typeface="Times New Roman" pitchFamily="18" charset="0"/>
                <a:cs typeface="Times New Roman" pitchFamily="18" charset="0"/>
              </a:rPr>
              <a:t>  пребывание в экстремальной ситуации</a:t>
            </a:r>
          </a:p>
          <a:p>
            <a:r>
              <a:rPr lang="ru-RU" sz="2000" dirty="0">
                <a:solidFill>
                  <a:schemeClr val="tx1"/>
                </a:solidFill>
                <a:latin typeface="Times New Roman" pitchFamily="18" charset="0"/>
                <a:cs typeface="Times New Roman" pitchFamily="18" charset="0"/>
              </a:rPr>
              <a:t>  наличие страхов у родителей, главным образом, у матери</a:t>
            </a:r>
          </a:p>
          <a:p>
            <a:r>
              <a:rPr lang="ru-RU" sz="2000" dirty="0">
                <a:solidFill>
                  <a:schemeClr val="tx1"/>
                </a:solidFill>
                <a:latin typeface="Times New Roman" pitchFamily="18" charset="0"/>
                <a:cs typeface="Times New Roman" pitchFamily="18" charset="0"/>
              </a:rPr>
              <a:t>  излишне ранняя рационализация чувств ребенка, обусловленная чрезмерной принципиальностью родителей или их эмоциональным непринятием детей</a:t>
            </a:r>
          </a:p>
          <a:p>
            <a:r>
              <a:rPr lang="ru-RU" sz="2000" dirty="0">
                <a:solidFill>
                  <a:schemeClr val="tx1"/>
                </a:solidFill>
                <a:latin typeface="Times New Roman" pitchFamily="18" charset="0"/>
                <a:cs typeface="Times New Roman" pitchFamily="18" charset="0"/>
              </a:rPr>
              <a:t> большое количество запретов со стороны родителя того же пола или полное предоставление свободы ребенку родителем другого пола</a:t>
            </a:r>
          </a:p>
          <a:p>
            <a:r>
              <a:rPr lang="ru-RU" sz="2000" dirty="0">
                <a:solidFill>
                  <a:schemeClr val="tx1"/>
                </a:solidFill>
                <a:latin typeface="Times New Roman" pitchFamily="18" charset="0"/>
                <a:cs typeface="Times New Roman" pitchFamily="18" charset="0"/>
              </a:rPr>
              <a:t>  многочисленные нереализованные угрозы всех взрослых в семье</a:t>
            </a:r>
          </a:p>
          <a:p>
            <a:r>
              <a:rPr lang="ru-RU" sz="2000" dirty="0">
                <a:solidFill>
                  <a:schemeClr val="tx1"/>
                </a:solidFill>
                <a:latin typeface="Times New Roman" pitchFamily="18" charset="0"/>
                <a:cs typeface="Times New Roman" pitchFamily="18" charset="0"/>
              </a:rPr>
              <a:t>  психическое заражение страхами в процессе общения со сверстниками и взрослыми </a:t>
            </a:r>
          </a:p>
          <a:p>
            <a:pPr>
              <a:buFont typeface="Wingdings" pitchFamily="2" charset="2"/>
              <a:buChar char="q"/>
            </a:pPr>
            <a:endParaRPr lang="ru-RU" b="1" dirty="0">
              <a:solidFill>
                <a:srgbClr val="C17529">
                  <a:lumMod val="50000"/>
                </a:srgbClr>
              </a:solidFill>
              <a:latin typeface="Times New Roman" pitchFamily="18" charset="0"/>
              <a:cs typeface="Times New Roman" pitchFamily="18" charset="0"/>
            </a:endParaRPr>
          </a:p>
          <a:p>
            <a:pPr>
              <a:buFont typeface="Wingdings" pitchFamily="2" charset="2"/>
              <a:buChar char="q"/>
            </a:pPr>
            <a:endParaRPr lang="ru-RU" b="1" dirty="0">
              <a:solidFill>
                <a:srgbClr val="C17529">
                  <a:lumMod val="50000"/>
                </a:srgbClr>
              </a:solidFill>
              <a:latin typeface="Times New Roman" pitchFamily="18" charset="0"/>
              <a:cs typeface="Times New Roman" pitchFamily="18" charset="0"/>
            </a:endParaRPr>
          </a:p>
          <a:p>
            <a:pPr>
              <a:buFont typeface="Wingdings" pitchFamily="2" charset="2"/>
              <a:buChar char="q"/>
            </a:pPr>
            <a:endParaRPr lang="ru-RU" b="1" dirty="0">
              <a:solidFill>
                <a:srgbClr val="C17529">
                  <a:lumMod val="50000"/>
                </a:srgbClr>
              </a:solidFill>
              <a:latin typeface="Times New Roman" pitchFamily="18" charset="0"/>
              <a:cs typeface="Times New Roman" pitchFamily="18" charset="0"/>
            </a:endParaRPr>
          </a:p>
          <a:p>
            <a:pPr>
              <a:buFont typeface="Wingdings" pitchFamily="2" charset="2"/>
              <a:buChar char="q"/>
            </a:pPr>
            <a:endParaRPr lang="ru-RU" b="1" dirty="0">
              <a:solidFill>
                <a:srgbClr val="C17529">
                  <a:lumMod val="50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187001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chemeClr val="accent6">
                    <a:lumMod val="50000"/>
                  </a:schemeClr>
                </a:solidFill>
                <a:latin typeface="Akrobat Black" panose="00000A00000000000000" pitchFamily="50" charset="-52"/>
              </a:rPr>
              <a:t>Предпосылки для возможного развития беспокойств</a:t>
            </a:r>
            <a:endParaRPr lang="ru-RU" dirty="0">
              <a:solidFill>
                <a:schemeClr val="accent6">
                  <a:lumMod val="50000"/>
                </a:schemeClr>
              </a:solidFill>
              <a:latin typeface="Akrobat Black" panose="00000A00000000000000" pitchFamily="50" charset="-52"/>
            </a:endParaRPr>
          </a:p>
        </p:txBody>
      </p:sp>
      <p:sp>
        <p:nvSpPr>
          <p:cNvPr id="3" name="Объект 2"/>
          <p:cNvSpPr>
            <a:spLocks noGrp="1"/>
          </p:cNvSpPr>
          <p:nvPr>
            <p:ph idx="1"/>
          </p:nvPr>
        </p:nvSpPr>
        <p:spPr/>
        <p:txBody>
          <a:bodyPr>
            <a:normAutofit fontScale="92500" lnSpcReduction="20000"/>
          </a:bodyPr>
          <a:lstStyle/>
          <a:p>
            <a:r>
              <a:rPr lang="ru-RU" dirty="0">
                <a:solidFill>
                  <a:schemeClr val="tx1"/>
                </a:solidFill>
              </a:rPr>
              <a:t>Урбанизация (дети чувствуют себя одинокими, им трудно находить постоянных друзей, сложно самостоятельно организовывать свой досуг); </a:t>
            </a:r>
          </a:p>
          <a:p>
            <a:r>
              <a:rPr lang="ru-RU" dirty="0">
                <a:solidFill>
                  <a:schemeClr val="tx1"/>
                </a:solidFill>
              </a:rPr>
              <a:t>излишняя опека взрослых;</a:t>
            </a:r>
          </a:p>
          <a:p>
            <a:r>
              <a:rPr lang="ru-RU" dirty="0">
                <a:solidFill>
                  <a:schemeClr val="tx1"/>
                </a:solidFill>
              </a:rPr>
              <a:t>наличие отдельных благоустроенных квартир (возможность общаться со взрослыми и со сверстниками, играть с другими детьми) </a:t>
            </a:r>
            <a:endParaRPr lang="ru-RU" dirty="0" smtClean="0">
              <a:solidFill>
                <a:schemeClr val="tx1"/>
              </a:solidFill>
            </a:endParaRPr>
          </a:p>
          <a:p>
            <a:r>
              <a:rPr lang="ru-RU" dirty="0">
                <a:solidFill>
                  <a:schemeClr val="tx1"/>
                </a:solidFill>
              </a:rPr>
              <a:t>На родительские конфликты дети чаще всего реагируют появлением страхов. Так, дети-дошкольники из конфликтных семей более часто, чем их сверстники боятся животных, стихии, заболеваний, смерти, им чаще снятся кошмары.</a:t>
            </a:r>
          </a:p>
          <a:p>
            <a:endParaRPr lang="et-EE" dirty="0">
              <a:solidFill>
                <a:schemeClr val="tx1"/>
              </a:solidFill>
            </a:endParaRPr>
          </a:p>
          <a:p>
            <a:endParaRPr lang="ru-RU" dirty="0"/>
          </a:p>
        </p:txBody>
      </p:sp>
    </p:spTree>
    <p:extLst>
      <p:ext uri="{BB962C8B-B14F-4D97-AF65-F5344CB8AC3E}">
        <p14:creationId xmlns:p14="http://schemas.microsoft.com/office/powerpoint/2010/main" val="2824650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3634" y="425421"/>
            <a:ext cx="10972800" cy="1143000"/>
          </a:xfrm>
        </p:spPr>
        <p:txBody>
          <a:bodyPr>
            <a:normAutofit fontScale="90000"/>
          </a:bodyPr>
          <a:lstStyle/>
          <a:p>
            <a:r>
              <a:rPr lang="ru-RU" b="1" dirty="0" smtClean="0">
                <a:solidFill>
                  <a:schemeClr val="accent6">
                    <a:lumMod val="50000"/>
                  </a:schemeClr>
                </a:solidFill>
              </a:rPr>
              <a:t/>
            </a:r>
            <a:br>
              <a:rPr lang="ru-RU" b="1" dirty="0" smtClean="0">
                <a:solidFill>
                  <a:schemeClr val="accent6">
                    <a:lumMod val="50000"/>
                  </a:schemeClr>
                </a:solidFill>
              </a:rPr>
            </a:br>
            <a:r>
              <a:rPr lang="ru-RU" b="1" dirty="0" smtClean="0">
                <a:solidFill>
                  <a:schemeClr val="accent6">
                    <a:lumMod val="50000"/>
                  </a:schemeClr>
                </a:solidFill>
                <a:latin typeface="Akrobat Black" panose="00000A00000000000000" pitchFamily="50" charset="-52"/>
              </a:rPr>
              <a:t>Предпосылки </a:t>
            </a:r>
            <a:r>
              <a:rPr lang="ru-RU" b="1" dirty="0">
                <a:solidFill>
                  <a:schemeClr val="accent6">
                    <a:lumMod val="50000"/>
                  </a:schemeClr>
                </a:solidFill>
                <a:latin typeface="Akrobat Black" panose="00000A00000000000000" pitchFamily="50" charset="-52"/>
              </a:rPr>
              <a:t>для возможного развития беспокойств</a:t>
            </a:r>
            <a:r>
              <a:rPr lang="ru-RU" b="1" dirty="0"/>
              <a:t/>
            </a:r>
            <a:br>
              <a:rPr lang="ru-RU" b="1" dirty="0"/>
            </a:br>
            <a:endParaRPr lang="ru-RU" dirty="0"/>
          </a:p>
        </p:txBody>
      </p:sp>
      <p:sp>
        <p:nvSpPr>
          <p:cNvPr id="3" name="Объект 2"/>
          <p:cNvSpPr>
            <a:spLocks noGrp="1"/>
          </p:cNvSpPr>
          <p:nvPr>
            <p:ph idx="1"/>
          </p:nvPr>
        </p:nvSpPr>
        <p:spPr/>
        <p:txBody>
          <a:bodyPr>
            <a:normAutofit fontScale="85000" lnSpcReduction="10000"/>
          </a:bodyPr>
          <a:lstStyle/>
          <a:p>
            <a:r>
              <a:rPr lang="ru-RU" dirty="0">
                <a:solidFill>
                  <a:schemeClr val="tx1"/>
                </a:solidFill>
              </a:rPr>
              <a:t>Ограниченная двигательная активность (беспокойство развивается у детей, которые недостаточно двигаются, не участвуют в коллективных играх, поскольку игра для ребенка была и остается лучшим средством избавления от всех страхов);</a:t>
            </a:r>
            <a:endParaRPr lang="et-EE" dirty="0">
              <a:solidFill>
                <a:schemeClr val="tx1"/>
              </a:solidFill>
            </a:endParaRPr>
          </a:p>
          <a:p>
            <a:r>
              <a:rPr lang="ru-RU" dirty="0">
                <a:solidFill>
                  <a:schemeClr val="tx1"/>
                </a:solidFill>
              </a:rPr>
              <a:t>Причина многих детских страхов — в матери, вернее, в ее неправильном поведении в семье</a:t>
            </a:r>
            <a:r>
              <a:rPr lang="ru-RU" dirty="0" smtClean="0">
                <a:solidFill>
                  <a:schemeClr val="tx1"/>
                </a:solidFill>
              </a:rPr>
              <a:t>.</a:t>
            </a:r>
          </a:p>
          <a:p>
            <a:r>
              <a:rPr lang="ru-RU" dirty="0">
                <a:solidFill>
                  <a:schemeClr val="tx1"/>
                </a:solidFill>
              </a:rPr>
              <a:t>Играет роль и возраст родителей. </a:t>
            </a:r>
            <a:r>
              <a:rPr lang="ru-RU" dirty="0" smtClean="0">
                <a:solidFill>
                  <a:schemeClr val="tx1"/>
                </a:solidFill>
              </a:rPr>
              <a:t>Как </a:t>
            </a:r>
            <a:r>
              <a:rPr lang="ru-RU" dirty="0">
                <a:solidFill>
                  <a:schemeClr val="tx1"/>
                </a:solidFill>
              </a:rPr>
              <a:t>правило, у молодых, эмоционально непосредственных и жизнерадостных родителей дети менее склонны к проявлению беспокойства и тревоги, а у родителей после 35 лет - дети более беспокойны и тревожны.</a:t>
            </a:r>
            <a:endParaRPr lang="et-EE" dirty="0">
              <a:solidFill>
                <a:schemeClr val="tx1"/>
              </a:solidFill>
            </a:endParaRPr>
          </a:p>
          <a:p>
            <a:pPr marL="0" indent="0">
              <a:buNone/>
            </a:pPr>
            <a:endParaRPr lang="ru-RU" dirty="0">
              <a:solidFill>
                <a:schemeClr val="tx1"/>
              </a:solidFill>
            </a:endParaRPr>
          </a:p>
          <a:p>
            <a:endParaRPr lang="ru-RU" dirty="0"/>
          </a:p>
        </p:txBody>
      </p:sp>
    </p:spTree>
    <p:extLst>
      <p:ext uri="{BB962C8B-B14F-4D97-AF65-F5344CB8AC3E}">
        <p14:creationId xmlns:p14="http://schemas.microsoft.com/office/powerpoint/2010/main" val="1906019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chemeClr val="accent6">
                    <a:lumMod val="50000"/>
                  </a:schemeClr>
                </a:solidFill>
                <a:latin typeface="Akrobat Black" panose="00000A00000000000000" pitchFamily="50" charset="-52"/>
              </a:rPr>
              <a:t>Как избежать возникновения и закрепления страхов</a:t>
            </a:r>
            <a:endParaRPr lang="ru-RU" dirty="0">
              <a:solidFill>
                <a:schemeClr val="accent6">
                  <a:lumMod val="50000"/>
                </a:schemeClr>
              </a:solidFill>
              <a:latin typeface="Akrobat Black" panose="00000A00000000000000" pitchFamily="50" charset="-52"/>
            </a:endParaRPr>
          </a:p>
        </p:txBody>
      </p:sp>
      <p:sp>
        <p:nvSpPr>
          <p:cNvPr id="3" name="Объект 2"/>
          <p:cNvSpPr>
            <a:spLocks noGrp="1"/>
          </p:cNvSpPr>
          <p:nvPr>
            <p:ph idx="1"/>
          </p:nvPr>
        </p:nvSpPr>
        <p:spPr/>
        <p:txBody>
          <a:bodyPr>
            <a:normAutofit fontScale="92500"/>
          </a:bodyPr>
          <a:lstStyle/>
          <a:p>
            <a:pPr algn="just"/>
            <a:r>
              <a:rPr lang="ru-RU" sz="2600" dirty="0">
                <a:solidFill>
                  <a:schemeClr val="tx1"/>
                </a:solidFill>
                <a:latin typeface="Arial" pitchFamily="34" charset="0"/>
                <a:cs typeface="Arial" pitchFamily="34" charset="0"/>
              </a:rPr>
              <a:t>Никогда не запирайте ребенка в темном незнакомом помещении. </a:t>
            </a:r>
          </a:p>
          <a:p>
            <a:pPr algn="just"/>
            <a:r>
              <a:rPr lang="ru-RU" sz="2600" dirty="0">
                <a:solidFill>
                  <a:schemeClr val="tx1"/>
                </a:solidFill>
                <a:latin typeface="Arial" pitchFamily="34" charset="0"/>
                <a:cs typeface="Arial" pitchFamily="34" charset="0"/>
              </a:rPr>
              <a:t>Не пугайте малыша (отдам чужой тете, придет Баба Яга и утащит, не подходи, собака укусит, т.д.). </a:t>
            </a:r>
          </a:p>
          <a:p>
            <a:pPr algn="just"/>
            <a:r>
              <a:rPr lang="ru-RU" sz="2600" dirty="0">
                <a:solidFill>
                  <a:schemeClr val="tx1"/>
                </a:solidFill>
                <a:latin typeface="Arial" pitchFamily="34" charset="0"/>
                <a:cs typeface="Arial" pitchFamily="34" charset="0"/>
              </a:rPr>
              <a:t>Не перегружайте фантазию ребенка: игрушки должны соответствовать возрасту, исключите агрессивные фильмы, мультфильмы и книги. </a:t>
            </a:r>
          </a:p>
          <a:p>
            <a:pPr algn="just"/>
            <a:r>
              <a:rPr lang="ru-RU" sz="2600" dirty="0">
                <a:solidFill>
                  <a:schemeClr val="tx1"/>
                </a:solidFill>
                <a:latin typeface="Arial" pitchFamily="34" charset="0"/>
                <a:cs typeface="Arial" pitchFamily="34" charset="0"/>
              </a:rPr>
              <a:t>Повышайте самооценку малыша. </a:t>
            </a:r>
          </a:p>
          <a:p>
            <a:pPr algn="just"/>
            <a:r>
              <a:rPr lang="ru-RU" sz="2600" dirty="0">
                <a:solidFill>
                  <a:schemeClr val="tx1"/>
                </a:solidFill>
                <a:latin typeface="Arial" pitchFamily="34" charset="0"/>
                <a:cs typeface="Arial" pitchFamily="34" charset="0"/>
              </a:rPr>
              <a:t>«Разберитесь» с собственными страхами. Вы можете «заразить» ими ребенка (боязнь собак, страх смерти, боязнь транспорта, самолета, т.д.). </a:t>
            </a:r>
          </a:p>
          <a:p>
            <a:pPr algn="just"/>
            <a:r>
              <a:rPr lang="ru-RU" sz="2600" dirty="0">
                <a:solidFill>
                  <a:schemeClr val="tx1"/>
                </a:solidFill>
                <a:latin typeface="Arial" pitchFamily="34" charset="0"/>
                <a:cs typeface="Arial" pitchFamily="34" charset="0"/>
              </a:rPr>
              <a:t>Учитывайте, что более всего подвержены страхам эмоционально-чувствительные и впечатлительные дети, а также дети, у которых хорошо развито воображение. </a:t>
            </a:r>
          </a:p>
          <a:p>
            <a:endParaRPr lang="ru-RU" dirty="0"/>
          </a:p>
        </p:txBody>
      </p:sp>
    </p:spTree>
    <p:extLst>
      <p:ext uri="{BB962C8B-B14F-4D97-AF65-F5344CB8AC3E}">
        <p14:creationId xmlns:p14="http://schemas.microsoft.com/office/powerpoint/2010/main" val="2883585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6_Эркер">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природа">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1090</Words>
  <Application>Microsoft Office PowerPoint</Application>
  <PresentationFormat>Широкоэкранный</PresentationFormat>
  <Paragraphs>97</Paragraphs>
  <Slides>18</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18</vt:i4>
      </vt:variant>
    </vt:vector>
  </HeadingPairs>
  <TitlesOfParts>
    <vt:vector size="27" baseType="lpstr">
      <vt:lpstr>Akrobat Black</vt:lpstr>
      <vt:lpstr>Arial</vt:lpstr>
      <vt:lpstr>Calibri</vt:lpstr>
      <vt:lpstr>Century Schoolbook</vt:lpstr>
      <vt:lpstr>Times New Roman</vt:lpstr>
      <vt:lpstr>Wingdings</vt:lpstr>
      <vt:lpstr>Wingdings 2</vt:lpstr>
      <vt:lpstr>26_Эркер</vt:lpstr>
      <vt:lpstr>природа</vt:lpstr>
      <vt:lpstr>Детские страхи </vt:lpstr>
      <vt:lpstr>Время появления страхов</vt:lpstr>
      <vt:lpstr>Для каждого возрастного отрезка  свойственны свои страхи.  </vt:lpstr>
      <vt:lpstr>                    В 3 года появляется страх перед наказанием. Страх у детей этого возраста выражен значительно меньше, если отец принимает участие в воспитании,  не подавляется чувство «Я» (малыш должен иметь возможность выражать свои эмоции, переживания). От трех до пяти лет многие дети боятся сказочных персонажей (чаще Бабу Ягу, Кощея, воображаемых «чудовищ»), боли, неожиданных звуков, воды, транспорта,одиночества, темноты и замкнутого пространства.Особенно часто последние страхи встречаются у детей, чьи  родители беспокойны и в то же время излишне  принципиальны.  В 6 лет иногда появляется страх смерти (своей и родителей), он проявляется не прямо, а в боязни нападений, пожаров, стихии.  Дошкольники чувствительно реагируют на конфликты в семье, это усиливает страхи. Страхи часто проявляются при хирургических операциях у детей, при заболевании кого-то из взрослых в семье.  В 7-8 лет прежние страхи, как правило, смягчаются, но появляются новые: боязнь опоздать, получить плохую оценку, т.е. быть неуспешным.  В подростковом  возрасте страхи  встречаются редко,  может быть общее  состояние тревожности.   </vt:lpstr>
      <vt:lpstr>Презентация PowerPoint</vt:lpstr>
      <vt:lpstr>Причины детских страхов</vt:lpstr>
      <vt:lpstr>Предпосылки для возможного развития беспокойств</vt:lpstr>
      <vt:lpstr> Предпосылки для возможного развития беспокойств </vt:lpstr>
      <vt:lpstr>Как избежать возникновения и закрепления страхов</vt:lpstr>
      <vt:lpstr>Методы и приемы коррекции  детских страхов</vt:lpstr>
      <vt:lpstr>Сказкотерапия</vt:lpstr>
      <vt:lpstr>Песочная терапия</vt:lpstr>
      <vt:lpstr>Телесная терапия</vt:lpstr>
      <vt:lpstr>Релаксация</vt:lpstr>
      <vt:lpstr>Игротерапия</vt:lpstr>
      <vt:lpstr>Куклотерапия</vt:lpstr>
      <vt:lpstr>Арттерапия</vt:lpstr>
      <vt:lpstr>Как помочь ребенку,  испытывающему страхи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Детские страхи </dc:title>
  <dc:creator>Алексей Соколов</dc:creator>
  <cp:lastModifiedBy>Lena</cp:lastModifiedBy>
  <cp:revision>12</cp:revision>
  <dcterms:created xsi:type="dcterms:W3CDTF">2017-11-13T21:02:19Z</dcterms:created>
  <dcterms:modified xsi:type="dcterms:W3CDTF">2024-12-16T12:51:24Z</dcterms:modified>
</cp:coreProperties>
</file>