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61" r:id="rId4"/>
    <p:sldId id="264" r:id="rId5"/>
    <p:sldId id="265" r:id="rId6"/>
    <p:sldId id="266" r:id="rId7"/>
    <p:sldId id="262" r:id="rId8"/>
    <p:sldId id="263" r:id="rId9"/>
    <p:sldId id="267" r:id="rId10"/>
    <p:sldId id="268" r:id="rId11"/>
    <p:sldId id="269" r:id="rId12"/>
    <p:sldId id="270" r:id="rId13"/>
    <p:sldId id="27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DC45A-B932-4C4D-0386-319C8CB463D1}" v="1378" dt="2024-12-08T09:45:25.74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79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72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26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711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369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762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02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335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754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695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416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FFB779-270B-4192-84BA-A697F48306DC}" type="datetimeFigureOut">
              <a:rPr lang="ru-RU" smtClean="0"/>
              <a:t>25.12.2024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9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1137" y="486968"/>
            <a:ext cx="9648959" cy="588363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395551" y="1131070"/>
            <a:ext cx="386378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latin typeface="Century Schoolbook" panose="02040604050505020304" pitchFamily="18" charset="0"/>
              </a:rPr>
              <a:t>Муниципальное бюджетное дошкольное образовательное учреждение детский сад №64 «Искорка» </a:t>
            </a:r>
            <a:r>
              <a:rPr lang="ru-RU" i="1" dirty="0" err="1">
                <a:latin typeface="Century Schoolbook" panose="02040604050505020304" pitchFamily="18" charset="0"/>
              </a:rPr>
              <a:t>Старооскольского</a:t>
            </a:r>
            <a:r>
              <a:rPr lang="ru-RU" i="1" dirty="0">
                <a:latin typeface="Century Schoolbook" panose="02040604050505020304" pitchFamily="18" charset="0"/>
              </a:rPr>
              <a:t> городского округа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33317" y="4410932"/>
            <a:ext cx="20260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Century Schoolbook" panose="02040604050505020304" pitchFamily="18" charset="0"/>
              </a:rPr>
              <a:t>Подготовили: Воспитатели</a:t>
            </a:r>
          </a:p>
          <a:p>
            <a:r>
              <a:rPr lang="ru-RU" i="1" dirty="0" err="1">
                <a:latin typeface="Century Schoolbook" panose="02040604050505020304" pitchFamily="18" charset="0"/>
              </a:rPr>
              <a:t>Ситникова</a:t>
            </a:r>
            <a:r>
              <a:rPr lang="ru-RU" i="1" dirty="0">
                <a:latin typeface="Century Schoolbook" panose="02040604050505020304" pitchFamily="18" charset="0"/>
              </a:rPr>
              <a:t> О.В</a:t>
            </a:r>
            <a:endParaRPr lang="ru-RU" i="1" dirty="0" smtClean="0">
              <a:latin typeface="Century Schoolbook" panose="02040604050505020304" pitchFamily="18" charset="0"/>
            </a:endParaRPr>
          </a:p>
          <a:p>
            <a:r>
              <a:rPr lang="ru-RU" i="1" dirty="0" smtClean="0">
                <a:latin typeface="Century Schoolbook" panose="02040604050505020304" pitchFamily="18" charset="0"/>
              </a:rPr>
              <a:t>Гончарова </a:t>
            </a:r>
            <a:r>
              <a:rPr lang="ru-RU" i="1" dirty="0">
                <a:latin typeface="Century Schoolbook" panose="02040604050505020304" pitchFamily="18" charset="0"/>
              </a:rPr>
              <a:t>Н.В. </a:t>
            </a:r>
            <a:endParaRPr lang="ru-RU" dirty="0"/>
          </a:p>
        </p:txBody>
      </p:sp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737" y="2298605"/>
            <a:ext cx="3588058" cy="2572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02424" y="1520600"/>
            <a:ext cx="3324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latin typeface="Century Schoolbook" panose="02040604050505020304" pitchFamily="18" charset="0"/>
              </a:rPr>
              <a:t>Семейная библиотека</a:t>
            </a:r>
            <a:endParaRPr lang="ru-RU" sz="2000" b="1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51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1137" y="380831"/>
            <a:ext cx="9648959" cy="5883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C31AD-8CB6-51B8-4986-967942F5EF1E}"/>
              </a:ext>
            </a:extLst>
          </p:cNvPr>
          <p:cNvSpPr txBox="1"/>
          <p:nvPr/>
        </p:nvSpPr>
        <p:spPr>
          <a:xfrm>
            <a:off x="1861892" y="1122047"/>
            <a:ext cx="4004872" cy="44012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долго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длилась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мирная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жизнь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России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протяжении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всей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истории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мы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сражаемся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врагами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защищаем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наши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земли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семьи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проявляем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мужество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стойкость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отвагу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 sz="1400" i="1">
              <a:latin typeface="Century Schoolbook"/>
              <a:cs typeface="Segoe UI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Очередная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война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битва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свободу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была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немецкими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фашистами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Злой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жестокий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лидер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немецкой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армии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Гитлер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напал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нашу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мирную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страну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 </a:t>
            </a:r>
            <a:r>
              <a:rPr lang="en-US" sz="1400" i="1" dirty="0" err="1">
                <a:latin typeface="Century Schoolbook"/>
                <a:cs typeface="Segoe UI"/>
              </a:rPr>
              <a:t>стая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хищных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волков</a:t>
            </a:r>
            <a:r>
              <a:rPr lang="en-US" sz="1400" i="1" dirty="0">
                <a:latin typeface="Century Schoolbook"/>
                <a:cs typeface="Segoe UI"/>
              </a:rPr>
              <a:t>.  И в </a:t>
            </a:r>
            <a:r>
              <a:rPr lang="en-US" sz="1400" i="1" dirty="0" err="1">
                <a:latin typeface="Century Schoolbook"/>
                <a:cs typeface="Segoe UI"/>
              </a:rPr>
              <a:t>очередной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раз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храбрый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народ</a:t>
            </a:r>
            <a:r>
              <a:rPr lang="en-US" sz="1400" i="1" dirty="0">
                <a:latin typeface="Century Schoolbook"/>
                <a:cs typeface="Segoe UI"/>
              </a:rPr>
              <a:t>, </a:t>
            </a:r>
            <a:r>
              <a:rPr lang="en-US" sz="1400" i="1" dirty="0" err="1">
                <a:latin typeface="Century Schoolbook"/>
                <a:cs typeface="Segoe UI"/>
              </a:rPr>
              <a:t>встал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защиту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своей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земли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en-US" i="1">
              <a:latin typeface="Century Schoolbook"/>
              <a:cs typeface="Segoe UI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Мужчины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женщины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старики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дети</a:t>
            </a:r>
            <a:r>
              <a:rPr lang="en-US" sz="1400" i="1" dirty="0">
                <a:latin typeface="Century Schoolbook"/>
                <a:cs typeface="Segoe UI"/>
              </a:rPr>
              <a:t> – </a:t>
            </a:r>
            <a:r>
              <a:rPr lang="en-US" sz="1400" i="1" dirty="0" err="1">
                <a:latin typeface="Century Schoolbook"/>
                <a:cs typeface="Segoe UI"/>
              </a:rPr>
              <a:t>все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встали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борьбу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злом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Они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ковали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оружие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лечили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раненых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строили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дома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заводы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помогая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своим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воинам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Они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были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одна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семья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готовая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защищать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последней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капли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крови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en-US" i="1">
              <a:latin typeface="Century Schoolbook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1030A5AD-035D-304F-068B-0E59081ECA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424" t="8556" r="9424" b="7598"/>
          <a:stretch/>
        </p:blipFill>
        <p:spPr>
          <a:xfrm>
            <a:off x="6665343" y="1277666"/>
            <a:ext cx="3031294" cy="21190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2372C523-E6FC-D0AE-4449-36B387C35A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9117" y="3736675"/>
            <a:ext cx="2743200" cy="1828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671603" y="5565475"/>
            <a:ext cx="101822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Дом Павлова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334971" y="3380921"/>
            <a:ext cx="169148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Сталинградская битва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414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2681" y="457200"/>
            <a:ext cx="9648959" cy="5883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C31AD-8CB6-51B8-4986-967942F5EF1E}"/>
              </a:ext>
            </a:extLst>
          </p:cNvPr>
          <p:cNvSpPr txBox="1"/>
          <p:nvPr/>
        </p:nvSpPr>
        <p:spPr>
          <a:xfrm>
            <a:off x="1861892" y="2185972"/>
            <a:ext cx="4004872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Враги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были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сильны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люди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были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ещё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сильнее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Они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бились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светлое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будущее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своих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детей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Враги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хотели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захватить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Москву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сердце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России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им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это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удалось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Морозы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холод</a:t>
            </a:r>
            <a:r>
              <a:rPr lang="en-US" sz="1400" i="1" dirty="0">
                <a:latin typeface="Century Schoolbook"/>
                <a:cs typeface="Segoe UI"/>
              </a:rPr>
              <a:t> </a:t>
            </a:r>
            <a:r>
              <a:rPr lang="en-US" sz="1400" i="1" dirty="0" err="1">
                <a:latin typeface="Century Schoolbook"/>
                <a:cs typeface="Segoe UI"/>
              </a:rPr>
              <a:t>помогли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воинам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сама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матушка-зима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выступила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их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стороне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Она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заморозила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вражеские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войска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дав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пройти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глубь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страны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 i="1" dirty="0">
              <a:latin typeface="Century Schoolbook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605BBF1F-CB08-C7B9-86EB-A1E7DAEBE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7834" y="1266007"/>
            <a:ext cx="3174520" cy="21406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A9E03778-4383-4A3D-531E-58418B46FA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3494" y="3633805"/>
            <a:ext cx="2743200" cy="2034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7250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2681" y="457200"/>
            <a:ext cx="9648959" cy="5883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C31AD-8CB6-51B8-4986-967942F5EF1E}"/>
              </a:ext>
            </a:extLst>
          </p:cNvPr>
          <p:cNvSpPr txBox="1"/>
          <p:nvPr/>
        </p:nvSpPr>
        <p:spPr>
          <a:xfrm>
            <a:off x="1851309" y="1106472"/>
            <a:ext cx="4004872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>
                <a:latin typeface="Century Schoolbook"/>
                <a:cs typeface="Segoe UI"/>
              </a:rPr>
              <a:t>И </a:t>
            </a:r>
            <a:r>
              <a:rPr lang="en-US" sz="1400" i="1" dirty="0" err="1">
                <a:latin typeface="Century Schoolbook"/>
                <a:cs typeface="Segoe UI"/>
              </a:rPr>
              <a:t>снова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настало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время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восстанавливать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нашу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Россию</a:t>
            </a:r>
            <a:r>
              <a:rPr lang="en-US" sz="1400" i="1" dirty="0">
                <a:latin typeface="Century Schoolbook"/>
                <a:cs typeface="Segoe UI"/>
              </a:rPr>
              <a:t>. 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разбитый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хрустальный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дворец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Города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лежали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руинах</a:t>
            </a:r>
            <a:r>
              <a:rPr lang="en-US" sz="1400" i="1" dirty="0">
                <a:latin typeface="Century Schoolbook"/>
                <a:cs typeface="Segoe UI"/>
              </a:rPr>
              <a:t>, а у </a:t>
            </a:r>
            <a:r>
              <a:rPr lang="en-US" sz="1400" i="1" dirty="0" err="1">
                <a:latin typeface="Century Schoolbook"/>
                <a:cs typeface="Segoe UI"/>
              </a:rPr>
              <a:t>людей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сердцах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горечь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от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потери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близких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непобедим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духом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народ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опустил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руки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трудный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час</a:t>
            </a:r>
            <a:r>
              <a:rPr lang="en-US" sz="1400" i="1" dirty="0">
                <a:latin typeface="Century Schoolbook"/>
                <a:cs typeface="Segoe UI"/>
              </a:rPr>
              <a:t>. И </a:t>
            </a:r>
            <a:r>
              <a:rPr lang="en-US" sz="1400" i="1" dirty="0" err="1">
                <a:latin typeface="Century Schoolbook"/>
                <a:cs typeface="Segoe UI"/>
              </a:rPr>
              <a:t>вновь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начали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восстанавливаться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дома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школы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музеи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заводы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фабрики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 i="1" dirty="0">
              <a:latin typeface="Century Schoolbook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Страна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начала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развиваться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появились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новые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города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новые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технологии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Ученые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делали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важные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открытия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художники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создавали</a:t>
            </a:r>
            <a:r>
              <a:rPr lang="en-US" sz="1400" i="1" dirty="0">
                <a:latin typeface="Century Schoolbook"/>
                <a:cs typeface="Segoe UI"/>
              </a:rPr>
              <a:t>  </a:t>
            </a:r>
            <a:r>
              <a:rPr lang="en-US" sz="1400" i="1" dirty="0" err="1">
                <a:latin typeface="Century Schoolbook"/>
                <a:cs typeface="Segoe UI"/>
              </a:rPr>
              <a:t>картины</a:t>
            </a:r>
            <a:r>
              <a:rPr lang="en-US" sz="1400" i="1" dirty="0">
                <a:latin typeface="Century Schoolbook"/>
                <a:cs typeface="Segoe UI"/>
              </a:rPr>
              <a:t>, а </a:t>
            </a:r>
            <a:r>
              <a:rPr lang="en-US" sz="1400" i="1" dirty="0" err="1">
                <a:latin typeface="Century Schoolbook"/>
                <a:cs typeface="Segoe UI"/>
              </a:rPr>
              <a:t>писатели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сказки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en-US" i="1" dirty="0">
              <a:latin typeface="Century Schoolbook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Были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трудности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любой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сказке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народ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мудрый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волшебник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преодолевал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все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преграды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Они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строили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будущее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волшебный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замок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кирпичик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кирпичиком</a:t>
            </a:r>
            <a:r>
              <a:rPr lang="en-US" sz="1400" i="1" dirty="0">
                <a:latin typeface="Century Schoolbook"/>
                <a:cs typeface="Segoe UI"/>
              </a:rPr>
              <a:t>. И </a:t>
            </a:r>
            <a:r>
              <a:rPr lang="en-US" sz="1400" i="1" dirty="0" err="1">
                <a:latin typeface="Century Schoolbook"/>
                <a:cs typeface="Segoe UI"/>
              </a:rPr>
              <a:t>вот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из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послевоенного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пепла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возродилась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могучая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прекрасная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Россия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en-US" i="1" dirty="0">
              <a:latin typeface="Century Schoolbook"/>
            </a:endParaRPr>
          </a:p>
          <a:p>
            <a:pPr algn="just"/>
            <a:endParaRPr lang="en-US" i="1" dirty="0">
              <a:latin typeface="Century Schoolbook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</p:txBody>
      </p:sp>
      <p:pic>
        <p:nvPicPr>
          <p:cNvPr id="6" name="Рисунок 5" descr="Изображение выглядит как на открытом воздухе, транспортное средство, дерево, машина&#10;&#10;Автоматически созданное описание">
            <a:extLst>
              <a:ext uri="{FF2B5EF4-FFF2-40B4-BE49-F238E27FC236}">
                <a16:creationId xmlns:a16="http://schemas.microsoft.com/office/drawing/2014/main" xmlns="" id="{51668942-FDBF-627B-668E-9EA7D6394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7693" y="1968500"/>
            <a:ext cx="3368781" cy="2444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878917" y="4410932"/>
            <a:ext cx="6463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Москва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4076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2681" y="457200"/>
            <a:ext cx="9648959" cy="5883635"/>
          </a:xfrm>
          <a:prstGeom prst="rect">
            <a:avLst/>
          </a:prstGeom>
        </p:spPr>
      </p:pic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E457E688-E89F-D765-FFFF-D30035594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7117" y="1112766"/>
            <a:ext cx="3232029" cy="23033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8884B50A-0B1B-5197-C4ED-AD18D3DB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0890" y="3762026"/>
            <a:ext cx="2958859" cy="18787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FB3217B4-EBE6-9DA8-5148-900C100614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2815" y="1235636"/>
            <a:ext cx="3620217" cy="20719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xmlns="" id="{33B85DC8-30CA-FE74-C6A4-09C5CEADDE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4136" y="3721914"/>
            <a:ext cx="2743199" cy="19445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153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1135271" y="457200"/>
            <a:ext cx="9646637" cy="5943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6BAB290-EFBA-5A26-8BB3-0CCB02E3D498}"/>
              </a:ext>
            </a:extLst>
          </p:cNvPr>
          <p:cNvSpPr txBox="1"/>
          <p:nvPr/>
        </p:nvSpPr>
        <p:spPr>
          <a:xfrm>
            <a:off x="1860232" y="2463513"/>
            <a:ext cx="4305478" cy="133980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4000" i="1" dirty="0">
                <a:solidFill>
                  <a:schemeClr val="bg2">
                    <a:lumMod val="10000"/>
                  </a:schemeClr>
                </a:solidFill>
                <a:latin typeface="Century Schoolbook"/>
              </a:rPr>
              <a:t>Непобедим народ Русский...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330374" y="1659071"/>
            <a:ext cx="35948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i="1" dirty="0">
                <a:solidFill>
                  <a:srgbClr val="222222"/>
                </a:solidFill>
                <a:latin typeface="Century Schoolbook" panose="02040604050505020304" pitchFamily="18" charset="0"/>
              </a:rPr>
              <a:t>От заснеженных лесов до золотых полей, русский народ всегда был сильным и храбрым! Эта книга рассказывает о его мужестве, доброте и нерушимом духе. Узнайте, как они вместе преодолевали трудности и всегда стояли прямо, доказывая, что когда люди едины, ничто не может их победить! Присоединяйтесь к нам в путешествии по их невероятной истории, полной сердца и надежды</a:t>
            </a:r>
            <a:r>
              <a:rPr lang="ru-RU" sz="1600" dirty="0">
                <a:solidFill>
                  <a:srgbClr val="222222"/>
                </a:solidFill>
                <a:latin typeface="Arial" panose="020B0604020202020204" pitchFamily="34" charset="0"/>
              </a:rPr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702123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770887" y="157633"/>
            <a:ext cx="10723053" cy="6535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B5F6EA-151F-2BE5-CBF2-80E3FF80BDBC}"/>
              </a:ext>
            </a:extLst>
          </p:cNvPr>
          <p:cNvSpPr txBox="1"/>
          <p:nvPr/>
        </p:nvSpPr>
        <p:spPr>
          <a:xfrm>
            <a:off x="1386297" y="767417"/>
            <a:ext cx="4495574" cy="52629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i="1" dirty="0">
                <a:latin typeface="Century Schoolbook"/>
                <a:ea typeface="Roboto"/>
                <a:cs typeface="Roboto"/>
              </a:rPr>
              <a:t>В стародавние времена, когда леса шумели гуще, реки текли быстрее, а люди строили дома из дерева, хороводы водили, да ягоды собирали  в лесах и полях жил на свете князь, и величали его Владимиром. Был он добрым, мудрым, сильным и храбрым правителем Руси матушки. </a:t>
            </a:r>
            <a:endParaRPr lang="ru-RU" sz="1400"/>
          </a:p>
          <a:p>
            <a:pPr algn="just"/>
            <a:endParaRPr lang="ru-RU" sz="1400" i="1" dirty="0">
              <a:latin typeface="Century Schoolbook"/>
              <a:ea typeface="Roboto"/>
              <a:cs typeface="Roboto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Roboto"/>
              </a:rPr>
              <a:t>Земли его были огромны, как бескрайнее поле, а народ – многочисленный, как звёзды на небе. Но верили они в разных богов, и решил Владимир обряд провести, чтобы люди стали дружнее, добрее и сплоченнее. </a:t>
            </a:r>
          </a:p>
          <a:p>
            <a:pPr algn="just"/>
            <a:endParaRPr lang="ru-RU" sz="1400" i="1" dirty="0">
              <a:latin typeface="Century Schoolbook"/>
              <a:ea typeface="Roboto"/>
              <a:cs typeface="Roboto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Roboto"/>
              </a:rPr>
              <a:t>Собрал Князь всех людей на берегу большой реки. И там, под лазурным небом, он рассказал о новой вере, о добре и о большой любви. Так на Руси появилось христианство.</a:t>
            </a:r>
          </a:p>
          <a:p>
            <a:pPr algn="just"/>
            <a:endParaRPr lang="ru-RU" sz="1400" i="1" dirty="0">
              <a:latin typeface="Century Schoolbook"/>
              <a:ea typeface="Roboto"/>
              <a:cs typeface="Roboto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Roboto"/>
              </a:rPr>
              <a:t>По всей земле начали строить красивые храмы с золотыми куполами. И стал народ жить дружно и счастливо, потому что верил в единое добро. А князь Владимир остался в истории как мудрый и справедливый правитель, который принес мир и согласие в свою огромную страну.</a:t>
            </a:r>
            <a:endParaRPr lang="ru-RU" sz="1400" i="1">
              <a:latin typeface="Century Schoolbook"/>
              <a:ea typeface="STXingkai"/>
              <a:cs typeface="Angsana New"/>
            </a:endParaRP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C3E1CAF7-8E81-2981-75EA-DB4E927B71C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184" t="1613" r="592" b="-2419"/>
          <a:stretch/>
        </p:blipFill>
        <p:spPr>
          <a:xfrm>
            <a:off x="6503186" y="1717260"/>
            <a:ext cx="4137782" cy="2944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957165" y="4696290"/>
            <a:ext cx="12298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Князь Владимир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13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734090" y="151761"/>
            <a:ext cx="10723053" cy="6535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B5F6EA-151F-2BE5-CBF2-80E3FF80BDBC}"/>
              </a:ext>
            </a:extLst>
          </p:cNvPr>
          <p:cNvSpPr txBox="1"/>
          <p:nvPr/>
        </p:nvSpPr>
        <p:spPr>
          <a:xfrm>
            <a:off x="1386297" y="1116667"/>
            <a:ext cx="4495574" cy="504753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Жил русский народ в красивых городах и селах, пели песни, работали в полях, радовались солнцу и дождю. Но однажды, из далеких степей, пришли воины-кочевники – могучие монголы и татары. Они были как гром среди ясного неба.</a:t>
            </a:r>
            <a:endParaRPr lang="ru-RU" sz="1400" i="1" dirty="0">
              <a:latin typeface="Century Schoolbook"/>
              <a:ea typeface="STXingkai"/>
              <a:cs typeface="Angsana New"/>
            </a:endParaRPr>
          </a:p>
          <a:p>
            <a:pPr algn="just"/>
            <a:endParaRPr lang="ru-RU" sz="1400" i="1">
              <a:latin typeface="Century Schoolbook"/>
              <a:ea typeface="STXingkai"/>
              <a:cs typeface="Angsana New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Наступило трудное время для русского народа – татаро-монгольское иго. Это было похоже на долгую и холодную зиму. Много лет русские люди жили под властью хана. Однако они продолжали петь свои песни, рассказывать свои сказки и чтить свои обычаи. Хранил русский народ в сердце мечту о свободе. </a:t>
            </a:r>
          </a:p>
          <a:p>
            <a:pPr algn="just"/>
            <a:endParaRPr lang="ru-RU" sz="1400" i="1" dirty="0">
              <a:latin typeface="Century Schoolbook"/>
              <a:ea typeface="Roboto"/>
              <a:cs typeface="Segoe UI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Собрал князь Дмитрий Донской всех русских богатырей</a:t>
            </a:r>
            <a:r>
              <a:rPr lang="ru-RU" sz="1400" i="1" dirty="0">
                <a:latin typeface="Century Schoolbook"/>
                <a:ea typeface="+mn-lt"/>
                <a:cs typeface="+mn-lt"/>
              </a:rPr>
              <a:t> и началась битва на Куликовом поле.</a:t>
            </a:r>
            <a:endParaRPr lang="ru-RU" i="1">
              <a:latin typeface="Century Schoolbook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Русские люди бились храбро, защищая свои дома и семьи. Сбросили с себя тяжкое иго и освободили людей от влияния чужаков. Это была большая победа, победа силы и духа русского народа! После этого, наша страна стала еще сильнее и еще крепче. </a:t>
            </a:r>
            <a:endParaRPr lang="ru-RU" i="1">
              <a:latin typeface="Century Schoolbook"/>
            </a:endParaRPr>
          </a:p>
          <a:p>
            <a:pPr algn="just"/>
            <a:endParaRPr lang="ru-RU" sz="1400" i="1" dirty="0">
              <a:latin typeface="Century Schoolbook"/>
              <a:ea typeface="Roboto"/>
              <a:cs typeface="Roboto"/>
            </a:endParaRPr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F0A558ED-0346-C3A7-70FE-633D108FC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49" y="1083325"/>
            <a:ext cx="2563283" cy="16863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7DAE1089-003D-BEDF-4242-6401FCDA7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733" y="3419475"/>
            <a:ext cx="3812117" cy="2241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679992" y="2769931"/>
            <a:ext cx="18674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Монголо-татарское иго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31807" y="5673218"/>
            <a:ext cx="10919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Куликово поле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140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734090" y="161072"/>
            <a:ext cx="10723053" cy="65354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AB5F6EA-151F-2BE5-CBF2-80E3FF80BDBC}"/>
              </a:ext>
            </a:extLst>
          </p:cNvPr>
          <p:cNvSpPr txBox="1"/>
          <p:nvPr/>
        </p:nvSpPr>
        <p:spPr>
          <a:xfrm>
            <a:off x="1386297" y="682750"/>
            <a:ext cx="4495574" cy="6186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Много ещё чего пережила Россия матушка и её народ… После чего пришёл к власти могущественный царь Петр. Не сидел он в тереме, сложа руки, а мечтал о новых землях, о сильном флоте, о выходе к морю! </a:t>
            </a:r>
          </a:p>
          <a:p>
            <a:pPr algn="just"/>
            <a:endParaRPr lang="ru-RU" sz="1400" i="1" dirty="0">
              <a:latin typeface="Century Schoolbook"/>
              <a:ea typeface="Roboto"/>
              <a:cs typeface="Segoe UI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И вот, однажды, поехал царь Петр в далекие края, на берега Невы-реки, где плескались воды Финского залива. И увидел он место удивительное, красивое и просторное. Захотелось царю Петру построить на этом месте новый город, город-сказку, город-мечту! </a:t>
            </a:r>
          </a:p>
          <a:p>
            <a:pPr algn="just"/>
            <a:endParaRPr lang="ru-RU" sz="1400" i="1" dirty="0">
              <a:latin typeface="Century Schoolbook"/>
              <a:ea typeface="Roboto"/>
              <a:cs typeface="Segoe UI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Собрал царь Петр лучших строителей, умелых мастеров. И начали они строить город на болотах, среди лесов и полей! Работали день и ночь, под стук молотков и звон пил. Поднимались высокие башни, как величественные замки, раскидывались широкие улицы, как сверкающие реки. И вот, наконец, новый город вырос из земли! </a:t>
            </a:r>
            <a:endParaRPr lang="ru-RU" i="1">
              <a:latin typeface="Century Schoolbook"/>
            </a:endParaRPr>
          </a:p>
          <a:p>
            <a:pPr algn="just"/>
            <a:endParaRPr lang="ru-RU" sz="1400" i="1" dirty="0">
              <a:latin typeface="Century Schoolbook"/>
              <a:ea typeface="Roboto"/>
              <a:cs typeface="Segoe UI"/>
            </a:endParaRPr>
          </a:p>
          <a:p>
            <a:pPr algn="just"/>
            <a:r>
              <a:rPr lang="ru-RU" sz="1400" i="1" dirty="0">
                <a:latin typeface="Century Schoolbook"/>
                <a:ea typeface="Roboto"/>
                <a:cs typeface="Segoe UI"/>
              </a:rPr>
              <a:t>Царь Петр назвал его Санкт-Петербургом, в честь святого апостола Петра. И стал этот город величественным, как волшебный город из сказки.</a:t>
            </a:r>
            <a:endParaRPr lang="ru-RU" i="1">
              <a:latin typeface="Century Schoolbook"/>
            </a:endParaRPr>
          </a:p>
          <a:p>
            <a:pPr algn="just"/>
            <a:endParaRPr lang="ru-RU" i="1" dirty="0">
              <a:latin typeface="Century Schoolbook"/>
            </a:endParaRPr>
          </a:p>
          <a:p>
            <a:pPr algn="just"/>
            <a:endParaRPr lang="ru-RU" sz="1400" i="1" dirty="0">
              <a:latin typeface="Century Schoolbook"/>
              <a:ea typeface="Roboto"/>
              <a:cs typeface="Roboto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xmlns="" id="{C43B2917-5982-E9EF-62A0-AFED77AD8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651" y="1085537"/>
            <a:ext cx="3187698" cy="177651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Picture background">
            <a:extLst>
              <a:ext uri="{FF2B5EF4-FFF2-40B4-BE49-F238E27FC236}">
                <a16:creationId xmlns:a16="http://schemas.microsoft.com/office/drawing/2014/main" xmlns="" id="{E3F58BF3-D47F-EAC0-877F-4D523564C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3483" y="3143674"/>
            <a:ext cx="3738033" cy="2539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130298" y="2818850"/>
            <a:ext cx="625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Петр </a:t>
            </a:r>
            <a:r>
              <a:rPr lang="en-US" sz="1000" i="1" dirty="0">
                <a:latin typeface="Century Schoolbook" panose="02040604050505020304" pitchFamily="18" charset="0"/>
              </a:rPr>
              <a:t>I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06775" y="5682827"/>
            <a:ext cx="248337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Строительство Санкт-Петербурга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815711" y="161072"/>
            <a:ext cx="10723053" cy="6535427"/>
          </a:xfrm>
          <a:prstGeom prst="rect">
            <a:avLst/>
          </a:prstGeom>
        </p:spPr>
      </p:pic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5F3F7BFE-425A-A115-E8D3-BCA07390A8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33" y="1717887"/>
            <a:ext cx="3642783" cy="2914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D9003CE7-DF9A-D9F7-2B84-A8C6CD3A16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0317" y="1167678"/>
            <a:ext cx="2743199" cy="15804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xmlns="" id="{A82DD346-D903-ECAC-A791-690A24BF37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90317" y="3420914"/>
            <a:ext cx="2743200" cy="21328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385363" y="4666207"/>
            <a:ext cx="2563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Храм Воскресения Христова на крови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320724" y="5553752"/>
            <a:ext cx="256352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>
                <a:latin typeface="Century Schoolbook" panose="02040604050505020304" pitchFamily="18" charset="0"/>
              </a:rPr>
              <a:t>Храм Воскресения Христова на крови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97549" y="2748156"/>
            <a:ext cx="192873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Петропавловская крепость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298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1272681" y="457200"/>
            <a:ext cx="9646637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CA9060-F50D-BCA5-7684-4A5C5D5395CA}"/>
              </a:ext>
            </a:extLst>
          </p:cNvPr>
          <p:cNvSpPr txBox="1"/>
          <p:nvPr/>
        </p:nvSpPr>
        <p:spPr>
          <a:xfrm>
            <a:off x="1881219" y="1528148"/>
            <a:ext cx="4029856" cy="33239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Только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окончил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Петр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строительство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города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шведы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главе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королём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Карлом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седьмым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решили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захватить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русские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земли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 sz="1400"/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Царь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Петр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храбрый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рыцарь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собрал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свою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рать</a:t>
            </a:r>
            <a:r>
              <a:rPr lang="en-US" sz="1400" i="1" dirty="0">
                <a:latin typeface="Century Schoolbook"/>
                <a:cs typeface="Segoe UI"/>
              </a:rPr>
              <a:t>, и </a:t>
            </a:r>
            <a:r>
              <a:rPr lang="en-US" sz="1400" i="1" dirty="0" err="1">
                <a:latin typeface="Century Schoolbook"/>
                <a:cs typeface="Segoe UI"/>
              </a:rPr>
              <a:t>отправился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сражаться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врагом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Встретились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они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под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Полтавой</a:t>
            </a:r>
            <a:r>
              <a:rPr lang="en-US" sz="1400" i="1" dirty="0">
                <a:latin typeface="Century Schoolbook"/>
                <a:cs typeface="Segoe UI"/>
              </a:rPr>
              <a:t>… И </a:t>
            </a:r>
            <a:r>
              <a:rPr lang="en-US" sz="1400" i="1" dirty="0" err="1">
                <a:latin typeface="Century Schoolbook"/>
                <a:cs typeface="Segoe UI"/>
              </a:rPr>
              <a:t>началась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битва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страшная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буря</a:t>
            </a:r>
            <a:r>
              <a:rPr lang="en-US" sz="1400" i="1" dirty="0">
                <a:latin typeface="Century Schoolbook"/>
                <a:cs typeface="Segoe UI"/>
              </a:rPr>
              <a:t>, с </a:t>
            </a:r>
            <a:r>
              <a:rPr lang="en-US" sz="1400" i="1" dirty="0" err="1">
                <a:latin typeface="Century Schoolbook"/>
                <a:cs typeface="Segoe UI"/>
              </a:rPr>
              <a:t>громом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молниями</a:t>
            </a:r>
            <a:r>
              <a:rPr lang="en-US" sz="1400" i="1" dirty="0">
                <a:latin typeface="Century Schoolbook"/>
                <a:cs typeface="Segoe UI"/>
              </a:rPr>
              <a:t>! </a:t>
            </a:r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Битва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была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долгой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пушки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гремели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гром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мечи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сверкали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молнии</a:t>
            </a:r>
            <a:r>
              <a:rPr lang="en-US" sz="1400" i="1" dirty="0">
                <a:latin typeface="Century Schoolbook"/>
                <a:cs typeface="Segoe UI"/>
              </a:rPr>
              <a:t>, а </a:t>
            </a:r>
            <a:r>
              <a:rPr lang="en-US" sz="1400" i="1" dirty="0" err="1">
                <a:latin typeface="Century Schoolbook"/>
                <a:cs typeface="Segoe UI"/>
              </a:rPr>
              <a:t>знамена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развевались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ветру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крылья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огромных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птиц</a:t>
            </a:r>
            <a:r>
              <a:rPr lang="en-US" sz="1400" i="1" dirty="0">
                <a:latin typeface="Century Schoolbook"/>
                <a:cs typeface="Segoe UI"/>
              </a:rPr>
              <a:t>.  </a:t>
            </a:r>
          </a:p>
        </p:txBody>
      </p:sp>
      <p:pic>
        <p:nvPicPr>
          <p:cNvPr id="3" name="Рисунок 2" descr="Picture background">
            <a:extLst>
              <a:ext uri="{FF2B5EF4-FFF2-40B4-BE49-F238E27FC236}">
                <a16:creationId xmlns:a16="http://schemas.microsoft.com/office/drawing/2014/main" xmlns="" id="{445D6FAE-3487-7A21-75F3-6FE30E849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7974" y="3613126"/>
            <a:ext cx="2743199" cy="188027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115A156-4D19-855C-CC71-8964439C10DF}"/>
              </a:ext>
            </a:extLst>
          </p:cNvPr>
          <p:cNvSpPr txBox="1"/>
          <p:nvPr/>
        </p:nvSpPr>
        <p:spPr>
          <a:xfrm>
            <a:off x="6305909" y="1532626"/>
            <a:ext cx="3950898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err="1">
                <a:latin typeface="Century Schoolbook"/>
                <a:cs typeface="Segoe UI"/>
              </a:rPr>
              <a:t>Однако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несмотря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все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трудности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шведская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армия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была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разбита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хрустальный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замок</a:t>
            </a:r>
            <a:r>
              <a:rPr lang="en-US" sz="1400" i="1" dirty="0">
                <a:latin typeface="Century Schoolbook"/>
                <a:cs typeface="Segoe UI"/>
              </a:rPr>
              <a:t>, и </a:t>
            </a:r>
            <a:r>
              <a:rPr lang="en-US" sz="1400" i="1" err="1">
                <a:latin typeface="Century Schoolbook"/>
                <a:cs typeface="Segoe UI"/>
              </a:rPr>
              <a:t>Карл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седьмой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бежал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err="1">
                <a:latin typeface="Century Schoolbook"/>
                <a:cs typeface="Segoe UI"/>
              </a:rPr>
              <a:t>земель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наших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err="1">
                <a:latin typeface="Century Schoolbook"/>
                <a:cs typeface="Segoe UI"/>
              </a:rPr>
              <a:t>Это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была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великая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победа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праздник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для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всей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Руси</a:t>
            </a:r>
            <a:r>
              <a:rPr lang="en-US" sz="1400" i="1" dirty="0">
                <a:latin typeface="Century Schoolbook"/>
                <a:cs typeface="Segoe UI"/>
              </a:rPr>
              <a:t>! </a:t>
            </a:r>
            <a:r>
              <a:rPr lang="en-US" sz="1400" i="1" err="1">
                <a:latin typeface="Century Schoolbook"/>
                <a:cs typeface="Segoe UI"/>
              </a:rPr>
              <a:t>Полтавская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битва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стала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символом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силы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err="1">
                <a:latin typeface="Century Schoolbook"/>
                <a:cs typeface="Segoe UI"/>
              </a:rPr>
              <a:t>мудрости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русского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народа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победой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добра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над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злом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7611107" y="5493398"/>
            <a:ext cx="116249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" i="1" dirty="0" smtClean="0">
                <a:latin typeface="Century Schoolbook" panose="02040604050505020304" pitchFamily="18" charset="0"/>
              </a:rPr>
              <a:t>Полтавская битва</a:t>
            </a:r>
            <a:endParaRPr lang="ru-RU" sz="8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918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086" t="6040" r="1937" b="5369"/>
          <a:stretch/>
        </p:blipFill>
        <p:spPr>
          <a:xfrm>
            <a:off x="1272681" y="457200"/>
            <a:ext cx="9646637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C31AD-8CB6-51B8-4986-967942F5EF1E}"/>
              </a:ext>
            </a:extLst>
          </p:cNvPr>
          <p:cNvSpPr txBox="1"/>
          <p:nvPr/>
        </p:nvSpPr>
        <p:spPr>
          <a:xfrm>
            <a:off x="1876269" y="1538990"/>
            <a:ext cx="4004872" cy="35394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успел</a:t>
            </a:r>
            <a:r>
              <a:rPr lang="en-US" sz="1400" i="1" dirty="0">
                <a:latin typeface="Century Schoolbook"/>
                <a:cs typeface="Segoe UI"/>
              </a:rPr>
              <a:t> </a:t>
            </a:r>
            <a:r>
              <a:rPr lang="en-US" sz="1400" i="1" dirty="0" err="1">
                <a:latin typeface="Century Schoolbook"/>
                <a:cs typeface="Segoe UI"/>
              </a:rPr>
              <a:t>русский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народ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оправиться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от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битвы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шведами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как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французская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армия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главе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Наполеон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злых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орлов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двинулся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Русь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чтобы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покорить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Москву</a:t>
            </a:r>
            <a:r>
              <a:rPr lang="en-US" sz="1400" i="1" dirty="0">
                <a:latin typeface="Century Schoolbook"/>
                <a:cs typeface="Segoe UI"/>
              </a:rPr>
              <a:t>.</a:t>
            </a:r>
            <a:endParaRPr lang="ru-RU" sz="1400"/>
          </a:p>
          <a:p>
            <a:pPr algn="just"/>
            <a:endParaRPr lang="en-US" sz="1400" i="1" dirty="0">
              <a:latin typeface="Century Schoolbook"/>
              <a:cs typeface="Segoe UI"/>
            </a:endParaRPr>
          </a:p>
          <a:p>
            <a:pPr algn="just"/>
            <a:r>
              <a:rPr lang="en-US" sz="1400" i="1" dirty="0" err="1">
                <a:latin typeface="Century Schoolbook"/>
                <a:cs typeface="Segoe UI"/>
              </a:rPr>
              <a:t>Наполеон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думал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что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Москва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легко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сдастся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ошибался</a:t>
            </a:r>
            <a:r>
              <a:rPr lang="en-US" sz="1400" i="1" dirty="0">
                <a:latin typeface="Century Schoolbook"/>
                <a:cs typeface="Segoe UI"/>
              </a:rPr>
              <a:t>! </a:t>
            </a:r>
            <a:r>
              <a:rPr lang="en-US" sz="1400" i="1" dirty="0" err="1">
                <a:latin typeface="Century Schoolbook"/>
                <a:cs typeface="Segoe UI"/>
              </a:rPr>
              <a:t>Русские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люди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храбро</a:t>
            </a:r>
            <a:r>
              <a:rPr lang="en-US" sz="1400" i="1" dirty="0">
                <a:latin typeface="Century Schoolbook"/>
                <a:cs typeface="Segoe UI"/>
              </a:rPr>
              <a:t> </a:t>
            </a:r>
            <a:r>
              <a:rPr lang="en-US" sz="1400" i="1" dirty="0" err="1">
                <a:latin typeface="Century Schoolbook"/>
                <a:cs typeface="Segoe UI"/>
              </a:rPr>
              <a:t>защищали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свою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столицу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драгоценный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камень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Долго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шли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битвы</a:t>
            </a:r>
            <a:r>
              <a:rPr lang="en-US" sz="1400" i="1" dirty="0">
                <a:latin typeface="Century Schoolbook"/>
                <a:cs typeface="Segoe UI"/>
              </a:rPr>
              <a:t> и, к </a:t>
            </a:r>
            <a:r>
              <a:rPr lang="en-US" sz="1400" i="1" dirty="0" err="1">
                <a:latin typeface="Century Schoolbook"/>
                <a:cs typeface="Segoe UI"/>
              </a:rPr>
              <a:t>сожалению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Наполеон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смог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войти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Москву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вместо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богатых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сокровищ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покорных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людей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он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увидел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лишь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пустой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пожаром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объятый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город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dirty="0" err="1">
                <a:latin typeface="Century Schoolbook"/>
                <a:cs typeface="Segoe UI"/>
              </a:rPr>
              <a:t>Москвичи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покинули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город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унеся</a:t>
            </a:r>
            <a:r>
              <a:rPr lang="en-US" sz="1400" i="1" dirty="0">
                <a:latin typeface="Century Schoolbook"/>
                <a:cs typeface="Segoe UI"/>
              </a:rPr>
              <a:t> с </a:t>
            </a:r>
            <a:r>
              <a:rPr lang="en-US" sz="1400" i="1" dirty="0" err="1">
                <a:latin typeface="Century Schoolbook"/>
                <a:cs typeface="Segoe UI"/>
              </a:rPr>
              <a:t>собой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всё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ценное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оставив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врагу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лишь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пепел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dirty="0" err="1">
                <a:latin typeface="Century Schoolbook"/>
                <a:cs typeface="Segoe UI"/>
              </a:rPr>
              <a:t>руины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529E598-51FC-92F7-F87C-FEDC0A6C03D0}"/>
              </a:ext>
            </a:extLst>
          </p:cNvPr>
          <p:cNvSpPr txBox="1"/>
          <p:nvPr/>
        </p:nvSpPr>
        <p:spPr>
          <a:xfrm>
            <a:off x="6323351" y="1538990"/>
            <a:ext cx="3979888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sz="1400" i="1" err="1">
                <a:latin typeface="Century Schoolbook"/>
                <a:cs typeface="Segoe UI"/>
              </a:rPr>
              <a:t>Наполеон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охваченный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гневом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err="1">
                <a:latin typeface="Century Schoolbook"/>
                <a:cs typeface="Segoe UI"/>
              </a:rPr>
              <a:t>разочарованием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понял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что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покорить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Русь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ему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удастся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err="1">
                <a:latin typeface="Century Schoolbook"/>
                <a:cs typeface="Segoe UI"/>
              </a:rPr>
              <a:t>Русская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зима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суровая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err="1">
                <a:latin typeface="Century Schoolbook"/>
                <a:cs typeface="Segoe UI"/>
              </a:rPr>
              <a:t>холодная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словно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злой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волшебник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напала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на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его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армию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err="1">
                <a:latin typeface="Century Schoolbook"/>
                <a:cs typeface="Segoe UI"/>
              </a:rPr>
              <a:t>Солдаты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мёрзли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голодали</a:t>
            </a:r>
            <a:r>
              <a:rPr lang="en-US" sz="1400" i="1" dirty="0">
                <a:latin typeface="Century Schoolbook"/>
                <a:cs typeface="Segoe UI"/>
              </a:rPr>
              <a:t> и </a:t>
            </a:r>
            <a:r>
              <a:rPr lang="en-US" sz="1400" i="1" err="1">
                <a:latin typeface="Century Schoolbook"/>
                <a:cs typeface="Segoe UI"/>
              </a:rPr>
              <a:t>болели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400" i="1" err="1">
                <a:latin typeface="Century Schoolbook"/>
                <a:cs typeface="Segoe UI"/>
              </a:rPr>
              <a:t>Наполеон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был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вынужден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бежать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из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Москвы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err="1">
                <a:latin typeface="Century Schoolbook"/>
                <a:cs typeface="Segoe UI"/>
              </a:rPr>
              <a:t>оставив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за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собой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тысячи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погибших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err="1">
                <a:latin typeface="Century Schoolbook"/>
                <a:cs typeface="Segoe UI"/>
              </a:rPr>
              <a:t>воинов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endParaRPr lang="ru-RU"/>
          </a:p>
        </p:txBody>
      </p:sp>
      <p:pic>
        <p:nvPicPr>
          <p:cNvPr id="4" name="Рисунок 3" descr="Picture background">
            <a:extLst>
              <a:ext uri="{FF2B5EF4-FFF2-40B4-BE49-F238E27FC236}">
                <a16:creationId xmlns:a16="http://schemas.microsoft.com/office/drawing/2014/main" xmlns="" id="{E6528A76-1D51-F610-2E08-85F2685E3E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4" t="68" r="-831" b="5090"/>
          <a:stretch/>
        </p:blipFill>
        <p:spPr>
          <a:xfrm>
            <a:off x="6810531" y="3530310"/>
            <a:ext cx="2655794" cy="195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294043" y="5463745"/>
            <a:ext cx="137249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Наполеон в Москве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81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2384209-CB15-4CDF-9D31-C44FD9A3F2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633B3B5-CC90-43F0-8714-D31D1F3F02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, рукописный текст,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xmlns="" id="{246913FC-69E6-C1EB-302F-B1FC8091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05" t="6151" r="1895" b="6151"/>
          <a:stretch/>
        </p:blipFill>
        <p:spPr>
          <a:xfrm>
            <a:off x="1271137" y="486968"/>
            <a:ext cx="9648959" cy="588363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E2C31AD-8CB6-51B8-4986-967942F5EF1E}"/>
              </a:ext>
            </a:extLst>
          </p:cNvPr>
          <p:cNvSpPr txBox="1"/>
          <p:nvPr/>
        </p:nvSpPr>
        <p:spPr>
          <a:xfrm>
            <a:off x="1918602" y="2808990"/>
            <a:ext cx="4004872" cy="73866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1400" i="1" dirty="0">
                <a:latin typeface="Century Schoolbook"/>
                <a:cs typeface="Segoe UI"/>
              </a:rPr>
              <a:t>П</a:t>
            </a:r>
            <a:r>
              <a:rPr lang="en-US" sz="1400" i="1" dirty="0" err="1" smtClean="0">
                <a:latin typeface="Century Schoolbook"/>
                <a:cs typeface="Segoe UI"/>
              </a:rPr>
              <a:t>осле</a:t>
            </a:r>
            <a:r>
              <a:rPr lang="en-US" sz="1400" i="1" dirty="0" smtClean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этого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люди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жили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мирно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работали</a:t>
            </a:r>
            <a:r>
              <a:rPr lang="en-US" sz="1400" i="1" dirty="0">
                <a:latin typeface="Century Schoolbook"/>
                <a:cs typeface="Segoe UI"/>
              </a:rPr>
              <a:t> в </a:t>
            </a:r>
            <a:r>
              <a:rPr lang="en-US" sz="1400" i="1" dirty="0" err="1">
                <a:latin typeface="Century Schoolbook"/>
                <a:cs typeface="Segoe UI"/>
              </a:rPr>
              <a:t>полях</a:t>
            </a:r>
            <a:r>
              <a:rPr lang="en-US" sz="1400" i="1" dirty="0">
                <a:latin typeface="Century Schoolbook"/>
                <a:cs typeface="Segoe UI"/>
              </a:rPr>
              <a:t>, </a:t>
            </a:r>
            <a:r>
              <a:rPr lang="en-US" sz="1400" i="1" dirty="0" err="1">
                <a:latin typeface="Century Schoolbook"/>
                <a:cs typeface="Segoe UI"/>
              </a:rPr>
              <a:t>восстанавливали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города</a:t>
            </a:r>
            <a:r>
              <a:rPr lang="en-US" sz="1400" i="1" dirty="0">
                <a:latin typeface="Century Schoolbook"/>
                <a:cs typeface="Segoe UI"/>
              </a:rPr>
              <a:t>, а </a:t>
            </a:r>
            <a:r>
              <a:rPr lang="en-US" sz="1400" i="1" dirty="0" err="1">
                <a:latin typeface="Century Schoolbook"/>
                <a:cs typeface="Segoe UI"/>
              </a:rPr>
              <a:t>самое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главное</a:t>
            </a:r>
            <a:r>
              <a:rPr lang="en-US" sz="1400" i="1" dirty="0">
                <a:latin typeface="Century Schoolbook"/>
                <a:cs typeface="Segoe UI"/>
              </a:rPr>
              <a:t> – </a:t>
            </a:r>
            <a:r>
              <a:rPr lang="en-US" sz="1400" i="1" dirty="0" err="1">
                <a:latin typeface="Century Schoolbook"/>
                <a:cs typeface="Segoe UI"/>
              </a:rPr>
              <a:t>строили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заново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великую</a:t>
            </a:r>
            <a:r>
              <a:rPr lang="en-US" sz="1400" i="1" dirty="0">
                <a:latin typeface="Century Schoolbook"/>
                <a:cs typeface="Segoe UI"/>
              </a:rPr>
              <a:t> </a:t>
            </a:r>
            <a:r>
              <a:rPr lang="en-US" sz="1400" i="1" dirty="0" err="1">
                <a:latin typeface="Century Schoolbook"/>
                <a:cs typeface="Segoe UI"/>
              </a:rPr>
              <a:t>Москву</a:t>
            </a:r>
            <a:r>
              <a:rPr lang="en-US" sz="1400" i="1" dirty="0">
                <a:latin typeface="Century Schoolbook"/>
                <a:cs typeface="Segoe UI"/>
              </a:rPr>
              <a:t>. </a:t>
            </a:r>
            <a:r>
              <a:rPr lang="en-US" sz="1100" dirty="0">
                <a:latin typeface="Segoe UI"/>
                <a:cs typeface="Segoe UI"/>
              </a:rPr>
              <a:t> </a:t>
            </a:r>
            <a:endParaRPr lang="ru-RU" dirty="0"/>
          </a:p>
        </p:txBody>
      </p:sp>
      <p:pic>
        <p:nvPicPr>
          <p:cNvPr id="6" name="Рисунок 5" descr="Picture background">
            <a:extLst>
              <a:ext uri="{FF2B5EF4-FFF2-40B4-BE49-F238E27FC236}">
                <a16:creationId xmlns:a16="http://schemas.microsoft.com/office/drawing/2014/main" xmlns="" id="{358D3F4A-A9A5-83C2-6883-B27BCEF1844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127" t="81" r="34" b="-550"/>
          <a:stretch/>
        </p:blipFill>
        <p:spPr>
          <a:xfrm>
            <a:off x="6308283" y="1957645"/>
            <a:ext cx="3790858" cy="26567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7494582" y="4611703"/>
            <a:ext cx="173637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i="1" dirty="0" smtClean="0">
                <a:latin typeface="Century Schoolbook" panose="02040604050505020304" pitchFamily="18" charset="0"/>
              </a:rPr>
              <a:t>Строительство Москвы</a:t>
            </a:r>
            <a:endParaRPr lang="ru-RU" sz="1000" i="1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026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793</Words>
  <Application>Microsoft Office PowerPoint</Application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Angsana New</vt:lpstr>
      <vt:lpstr>Aptos</vt:lpstr>
      <vt:lpstr>Aptos Display</vt:lpstr>
      <vt:lpstr>Arial</vt:lpstr>
      <vt:lpstr>Century Schoolbook</vt:lpstr>
      <vt:lpstr>Roboto</vt:lpstr>
      <vt:lpstr>Segoe UI</vt:lpstr>
      <vt:lpstr>STXingkai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>Учетная запись Майкрософт</cp:lastModifiedBy>
  <cp:revision>488</cp:revision>
  <dcterms:created xsi:type="dcterms:W3CDTF">2024-10-20T08:59:25Z</dcterms:created>
  <dcterms:modified xsi:type="dcterms:W3CDTF">2024-12-25T18:19:59Z</dcterms:modified>
</cp:coreProperties>
</file>