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78839" y="345135"/>
            <a:ext cx="7456170" cy="9651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50442" y="1752981"/>
            <a:ext cx="7129780" cy="3684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1941102"/>
            <a:ext cx="7946135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931035" algn="ctr">
              <a:lnSpc>
                <a:spcPct val="100000"/>
              </a:lnSpc>
              <a:spcBef>
                <a:spcPts val="105"/>
              </a:spcBef>
            </a:pPr>
            <a:r>
              <a:rPr sz="4400" spc="-10" dirty="0" err="1">
                <a:solidFill>
                  <a:srgbClr val="002060"/>
                </a:solidFill>
                <a:latin typeface="Akrobat Black" panose="00000A00000000000000" pitchFamily="50" charset="-52"/>
              </a:rPr>
              <a:t>Советы</a:t>
            </a:r>
            <a:r>
              <a:rPr sz="4400" spc="-10" dirty="0">
                <a:solidFill>
                  <a:srgbClr val="002060"/>
                </a:solidFill>
                <a:latin typeface="Akrobat Black" panose="00000A00000000000000" pitchFamily="50" charset="-52"/>
              </a:rPr>
              <a:t> </a:t>
            </a:r>
            <a:r>
              <a:rPr lang="ru-RU" sz="4400" spc="-10" dirty="0" smtClean="0">
                <a:solidFill>
                  <a:srgbClr val="002060"/>
                </a:solidFill>
                <a:latin typeface="Akrobat Black" panose="00000A00000000000000" pitchFamily="50" charset="-52"/>
              </a:rPr>
              <a:t/>
            </a:r>
            <a:br>
              <a:rPr lang="ru-RU" sz="4400" spc="-10" dirty="0" smtClean="0">
                <a:solidFill>
                  <a:srgbClr val="002060"/>
                </a:solidFill>
                <a:latin typeface="Akrobat Black" panose="00000A00000000000000" pitchFamily="50" charset="-52"/>
              </a:rPr>
            </a:br>
            <a:r>
              <a:rPr lang="ru-RU" sz="4400" spc="-10" dirty="0" smtClean="0">
                <a:solidFill>
                  <a:srgbClr val="002060"/>
                </a:solidFill>
                <a:latin typeface="Akrobat Black" panose="00000A00000000000000" pitchFamily="50" charset="-52"/>
              </a:rPr>
              <a:t>                   </a:t>
            </a:r>
            <a:r>
              <a:rPr sz="4400" spc="-10" dirty="0" err="1" smtClean="0">
                <a:solidFill>
                  <a:srgbClr val="002060"/>
                </a:solidFill>
                <a:latin typeface="Akrobat Black" panose="00000A00000000000000" pitchFamily="50" charset="-52"/>
              </a:rPr>
              <a:t>учителя-</a:t>
            </a:r>
            <a:r>
              <a:rPr sz="4400" spc="-30" dirty="0" err="1" smtClean="0">
                <a:solidFill>
                  <a:srgbClr val="002060"/>
                </a:solidFill>
                <a:latin typeface="Akrobat Black" panose="00000A00000000000000" pitchFamily="50" charset="-52"/>
              </a:rPr>
              <a:t>дефектолога</a:t>
            </a:r>
            <a:endParaRPr sz="4400" dirty="0">
              <a:solidFill>
                <a:srgbClr val="002060"/>
              </a:solidFill>
              <a:latin typeface="Akrobat Black" panose="00000A00000000000000" pitchFamily="50" charset="-5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70679" y="5135372"/>
            <a:ext cx="2565400" cy="64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000" spc="-10" dirty="0">
                <a:latin typeface="Times New Roman"/>
                <a:cs typeface="Times New Roman"/>
              </a:rPr>
              <a:t>У</a:t>
            </a:r>
            <a:r>
              <a:rPr sz="2000" spc="-10" dirty="0" err="1" smtClean="0">
                <a:latin typeface="Times New Roman"/>
                <a:cs typeface="Times New Roman"/>
              </a:rPr>
              <a:t>читель-дефектолог</a:t>
            </a:r>
            <a:r>
              <a:rPr sz="2000" spc="-10" dirty="0" smtClean="0">
                <a:latin typeface="Times New Roman"/>
                <a:cs typeface="Times New Roman"/>
              </a:rPr>
              <a:t> </a:t>
            </a:r>
            <a:endParaRPr lang="ru-RU" sz="20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000" dirty="0" smtClean="0">
                <a:latin typeface="Times New Roman"/>
                <a:cs typeface="Times New Roman"/>
              </a:rPr>
              <a:t>Зайцева Е.В.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95400" y="743533"/>
            <a:ext cx="7239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sz="1400" dirty="0" smtClean="0"/>
              <a:t>детский сад №64 «Искорка» Старооскольского городского округа</a:t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195897"/>
            <a:ext cx="1426535" cy="14904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0442" y="716661"/>
            <a:ext cx="7124700" cy="4294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Форма:</a:t>
            </a:r>
            <a:r>
              <a:rPr sz="2000" i="1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(4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года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Times New Roman"/>
                <a:cs typeface="Times New Roman"/>
              </a:rPr>
              <a:t>круг,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квадрат,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треугольник;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5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лет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Times New Roman"/>
                <a:cs typeface="Times New Roman"/>
              </a:rPr>
              <a:t>круг,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квадрат,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треугольник,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прямоугольник,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овал;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6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лет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-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Times New Roman"/>
                <a:cs typeface="Times New Roman"/>
              </a:rPr>
              <a:t>круг, </a:t>
            </a:r>
            <a:r>
              <a:rPr sz="2000" spc="-10" dirty="0">
                <a:latin typeface="Times New Roman"/>
                <a:cs typeface="Times New Roman"/>
              </a:rPr>
              <a:t>квадрат,</a:t>
            </a:r>
            <a:endParaRPr sz="2000">
              <a:latin typeface="Times New Roman"/>
              <a:cs typeface="Times New Roman"/>
            </a:endParaRPr>
          </a:p>
          <a:p>
            <a:pPr marL="12700" marR="531495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треугольник,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прямоугольник,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овал,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трапеция,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ромб, </a:t>
            </a:r>
            <a:r>
              <a:rPr sz="2000" spc="-20" dirty="0">
                <a:latin typeface="Times New Roman"/>
                <a:cs typeface="Times New Roman"/>
              </a:rPr>
              <a:t>многоугольник)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-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(«Геометрическое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лото»,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«Найди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покажи </a:t>
            </a:r>
            <a:r>
              <a:rPr sz="2000" dirty="0">
                <a:latin typeface="Times New Roman"/>
                <a:cs typeface="Times New Roman"/>
              </a:rPr>
              <a:t>вершины,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стороны,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углы»,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«Какие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предметы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напоминают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по </a:t>
            </a:r>
            <a:r>
              <a:rPr sz="2000" dirty="0">
                <a:latin typeface="Times New Roman"/>
                <a:cs typeface="Times New Roman"/>
              </a:rPr>
              <a:t>форме»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т.д.);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85725">
              <a:lnSpc>
                <a:spcPct val="100000"/>
              </a:lnSpc>
              <a:spcBef>
                <a:spcPts val="5"/>
              </a:spcBef>
            </a:pPr>
            <a:r>
              <a:rPr sz="20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Пространственная</a:t>
            </a:r>
            <a:r>
              <a:rPr sz="2000" i="1" u="sng" spc="-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ориентировка:</a:t>
            </a:r>
            <a:r>
              <a:rPr sz="2000" i="1" u="sng" spc="-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(на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себе;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другом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человеке; расположение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предметов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отношению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себе;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другому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лицу </a:t>
            </a:r>
            <a:r>
              <a:rPr sz="2000" dirty="0">
                <a:latin typeface="Times New Roman"/>
                <a:cs typeface="Times New Roman"/>
              </a:rPr>
              <a:t>(справа,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слева,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впереди,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сзади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т.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д.);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листе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бумаги;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тетради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10" dirty="0">
                <a:latin typeface="Times New Roman"/>
                <a:cs typeface="Times New Roman"/>
              </a:rPr>
              <a:t> клетку;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130175">
              <a:lnSpc>
                <a:spcPct val="100000"/>
              </a:lnSpc>
            </a:pPr>
            <a:r>
              <a:rPr sz="20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Временные</a:t>
            </a:r>
            <a:r>
              <a:rPr sz="2000" i="1" u="sng" spc="-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представления:</a:t>
            </a:r>
            <a:r>
              <a:rPr sz="2000" i="1" u="sng" spc="-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(части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суток;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времена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года;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месяцы; </a:t>
            </a:r>
            <a:r>
              <a:rPr sz="2000" dirty="0">
                <a:latin typeface="Times New Roman"/>
                <a:cs typeface="Times New Roman"/>
              </a:rPr>
              <a:t>дни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недели;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6-7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лет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знакомство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часами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«стрелки,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циферблат»).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0442" y="5899505"/>
            <a:ext cx="1898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85" dirty="0">
                <a:latin typeface="Times New Roman"/>
                <a:cs typeface="Times New Roman"/>
              </a:rPr>
              <a:t>у,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29205" y="5289550"/>
            <a:ext cx="6202045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5930" marR="5080" indent="-443865">
              <a:lnSpc>
                <a:spcPct val="100000"/>
              </a:lnSpc>
              <a:spcBef>
                <a:spcPts val="100"/>
              </a:spcBef>
            </a:pPr>
            <a:r>
              <a:rPr sz="2000" i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Слуховое</a:t>
            </a:r>
            <a:r>
              <a:rPr sz="2000" i="1" u="sng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восприятие:</a:t>
            </a:r>
            <a:r>
              <a:rPr sz="2000" i="1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(различать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тихие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громкие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звуки) </a:t>
            </a:r>
            <a:r>
              <a:rPr sz="2000" dirty="0">
                <a:latin typeface="Times New Roman"/>
                <a:cs typeface="Times New Roman"/>
              </a:rPr>
              <a:t>Понимание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предлогов: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(в,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под,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над,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перед,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из,</a:t>
            </a:r>
            <a:endParaRPr sz="2000">
              <a:latin typeface="Times New Roman"/>
              <a:cs typeface="Times New Roman"/>
            </a:endParaRPr>
          </a:p>
          <a:p>
            <a:pPr marL="86296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с,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из-за,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через,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из-</a:t>
            </a:r>
            <a:r>
              <a:rPr sz="2000" dirty="0">
                <a:latin typeface="Times New Roman"/>
                <a:cs typeface="Times New Roman"/>
              </a:rPr>
              <a:t>под,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рядом,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между, </a:t>
            </a:r>
            <a:r>
              <a:rPr sz="2000" spc="-10" dirty="0">
                <a:latin typeface="Times New Roman"/>
                <a:cs typeface="Times New Roman"/>
              </a:rPr>
              <a:t>около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9439" y="1953895"/>
            <a:ext cx="612902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96215">
              <a:lnSpc>
                <a:spcPct val="100000"/>
              </a:lnSpc>
              <a:spcBef>
                <a:spcPts val="105"/>
              </a:spcBef>
            </a:pPr>
            <a:r>
              <a:rPr sz="4400" spc="-45" dirty="0"/>
              <a:t>Успехов</a:t>
            </a:r>
            <a:r>
              <a:rPr sz="4400" spc="-150" dirty="0"/>
              <a:t> </a:t>
            </a:r>
            <a:r>
              <a:rPr sz="4400" dirty="0"/>
              <a:t>на</a:t>
            </a:r>
            <a:r>
              <a:rPr sz="4400" spc="-155" dirty="0"/>
              <a:t> </a:t>
            </a:r>
            <a:r>
              <a:rPr sz="4400" spc="-10" dirty="0"/>
              <a:t>занятиях </a:t>
            </a:r>
            <a:r>
              <a:rPr sz="4400" dirty="0"/>
              <a:t>и</a:t>
            </a:r>
            <a:r>
              <a:rPr sz="4400" spc="-30" dirty="0"/>
              <a:t> </a:t>
            </a:r>
            <a:r>
              <a:rPr sz="4400" dirty="0"/>
              <a:t>радости</a:t>
            </a:r>
            <a:r>
              <a:rPr sz="4400" spc="-50" dirty="0"/>
              <a:t> </a:t>
            </a:r>
            <a:r>
              <a:rPr sz="4400" dirty="0"/>
              <a:t>в</a:t>
            </a:r>
            <a:r>
              <a:rPr sz="4400" spc="-25" dirty="0"/>
              <a:t> </a:t>
            </a:r>
            <a:r>
              <a:rPr sz="4400" spc="-10" dirty="0"/>
              <a:t>общении!</a:t>
            </a:r>
            <a:endParaRPr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8348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95"/>
              </a:spcBef>
            </a:pPr>
            <a:r>
              <a:rPr dirty="0"/>
              <a:t>Как</a:t>
            </a:r>
            <a:r>
              <a:rPr spc="-105" dirty="0"/>
              <a:t> </a:t>
            </a:r>
            <a:r>
              <a:rPr spc="-10" dirty="0"/>
              <a:t>помочь</a:t>
            </a:r>
            <a:r>
              <a:rPr spc="-90" dirty="0"/>
              <a:t> </a:t>
            </a:r>
            <a:r>
              <a:rPr spc="-10" dirty="0"/>
              <a:t>ребенку</a:t>
            </a:r>
          </a:p>
          <a:p>
            <a:pPr algn="ctr">
              <a:lnSpc>
                <a:spcPct val="100000"/>
              </a:lnSpc>
            </a:pPr>
            <a:r>
              <a:rPr dirty="0"/>
              <a:t>с</a:t>
            </a:r>
            <a:r>
              <a:rPr spc="-80" dirty="0"/>
              <a:t> </a:t>
            </a:r>
            <a:r>
              <a:rPr spc="-10" dirty="0"/>
              <a:t>особенностями</a:t>
            </a:r>
            <a:r>
              <a:rPr spc="-20" dirty="0"/>
              <a:t> </a:t>
            </a:r>
            <a:r>
              <a:rPr dirty="0"/>
              <a:t>в</a:t>
            </a:r>
            <a:r>
              <a:rPr spc="-75" dirty="0"/>
              <a:t> </a:t>
            </a:r>
            <a:r>
              <a:rPr spc="-10" dirty="0"/>
              <a:t>развитии: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0442" y="1388745"/>
            <a:ext cx="7177405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*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Поборите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желание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делать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все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ребенка: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собирать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его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в</a:t>
            </a:r>
            <a:r>
              <a:rPr sz="2000" spc="5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детский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сад/школу,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одевать,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застегивать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пуговицы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прочие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вещи, которые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он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может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сделать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сам.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Учите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самостоятельности,</a:t>
            </a:r>
            <a:endParaRPr sz="2000">
              <a:latin typeface="Times New Roman"/>
              <a:cs typeface="Times New Roman"/>
            </a:endParaRPr>
          </a:p>
          <a:p>
            <a:pPr marL="12700" marR="196850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начиная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от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простых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навыков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самообслуживания,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заканчивая </a:t>
            </a:r>
            <a:r>
              <a:rPr sz="2000" dirty="0">
                <a:latin typeface="Times New Roman"/>
                <a:cs typeface="Times New Roman"/>
              </a:rPr>
              <a:t>заданиями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дому.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делайте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него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все,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помогайте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развивать </a:t>
            </a:r>
            <a:r>
              <a:rPr sz="2000" dirty="0">
                <a:latin typeface="Times New Roman"/>
                <a:cs typeface="Times New Roman"/>
              </a:rPr>
              <a:t>самостоятельность,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задавая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вопросы: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«Что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нужно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взять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собой </a:t>
            </a:r>
            <a:r>
              <a:rPr sz="2000" dirty="0">
                <a:latin typeface="Times New Roman"/>
                <a:cs typeface="Times New Roman"/>
              </a:rPr>
              <a:t>завтра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садик/школу»,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55" dirty="0">
                <a:latin typeface="Times New Roman"/>
                <a:cs typeface="Times New Roman"/>
              </a:rPr>
              <a:t>«Куда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нужно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складывать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одежду?»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Тем </a:t>
            </a:r>
            <a:r>
              <a:rPr sz="2000" dirty="0">
                <a:latin typeface="Times New Roman"/>
                <a:cs typeface="Times New Roman"/>
              </a:rPr>
              <a:t>самым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внимание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активизируется,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постепенно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будет формироваться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желание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делать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все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самому.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Главное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процессе </a:t>
            </a:r>
            <a:r>
              <a:rPr sz="2000" dirty="0">
                <a:latin typeface="Times New Roman"/>
                <a:cs typeface="Times New Roman"/>
              </a:rPr>
              <a:t>воспитания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это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именно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ваше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терпение.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927100" marR="166370" indent="-91503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*Общайтесь,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помогайте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изучать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окружающий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мир.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прогулке, </a:t>
            </a:r>
            <a:r>
              <a:rPr sz="2000" dirty="0">
                <a:latin typeface="Times New Roman"/>
                <a:cs typeface="Times New Roman"/>
              </a:rPr>
              <a:t>по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дороге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из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сада/школы,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везде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вне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дома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учебной</a:t>
            </a:r>
            <a:endParaRPr sz="2000">
              <a:latin typeface="Times New Roman"/>
              <a:cs typeface="Times New Roman"/>
            </a:endParaRPr>
          </a:p>
          <a:p>
            <a:pPr marL="1434465" marR="506730" indent="-25336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обстановки,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просите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называть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форму,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размер,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цвет </a:t>
            </a:r>
            <a:r>
              <a:rPr sz="2000" dirty="0">
                <a:latin typeface="Times New Roman"/>
                <a:cs typeface="Times New Roman"/>
              </a:rPr>
              <a:t>объекта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машины,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дома,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крыши.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Обращайте</a:t>
            </a:r>
            <a:endParaRPr sz="2000">
              <a:latin typeface="Times New Roman"/>
              <a:cs typeface="Times New Roman"/>
            </a:endParaRPr>
          </a:p>
          <a:p>
            <a:pPr marL="18415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внимание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Times New Roman"/>
                <a:cs typeface="Times New Roman"/>
              </a:rPr>
              <a:t>погоду,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попросите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описать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ее.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5072" y="1297051"/>
            <a:ext cx="7148830" cy="5208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33045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*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стоит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требовать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слишком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много.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Учитывайте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особенности </a:t>
            </a:r>
            <a:r>
              <a:rPr sz="2000" dirty="0">
                <a:latin typeface="Times New Roman"/>
                <a:cs typeface="Times New Roman"/>
              </a:rPr>
              <a:t>диагноза.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перегружайте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заданиями,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работой,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которой справляются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отстающие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развитии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дети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его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возрасте.</a:t>
            </a:r>
            <a:endParaRPr sz="2000">
              <a:latin typeface="Times New Roman"/>
              <a:cs typeface="Times New Roman"/>
            </a:endParaRPr>
          </a:p>
          <a:p>
            <a:pPr marL="12700" marR="28384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Завышенными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требованиями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можно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лишь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снизить </a:t>
            </a:r>
            <a:r>
              <a:rPr sz="2000" dirty="0">
                <a:latin typeface="Times New Roman"/>
                <a:cs typeface="Times New Roman"/>
              </a:rPr>
              <a:t>работоспособность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отбить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всякое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желание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делать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что-либо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в </a:t>
            </a:r>
            <a:r>
              <a:rPr sz="2000" dirty="0">
                <a:latin typeface="Times New Roman"/>
                <a:cs typeface="Times New Roman"/>
              </a:rPr>
              <a:t>дальнейшем.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Время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выполнения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заданий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определит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психолог. </a:t>
            </a:r>
            <a:r>
              <a:rPr sz="2000" dirty="0">
                <a:latin typeface="Times New Roman"/>
                <a:cs typeface="Times New Roman"/>
              </a:rPr>
              <a:t>Обычно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это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зависит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от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возраста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степени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тяжести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диагноза.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В </a:t>
            </a:r>
            <a:r>
              <a:rPr sz="2000" dirty="0">
                <a:latin typeface="Times New Roman"/>
                <a:cs typeface="Times New Roman"/>
              </a:rPr>
              <a:t>среднем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задания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для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умственной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нагрузки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длятся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10-12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минут.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Затем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следует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сделать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перерыв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20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минут.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Поиграйте</a:t>
            </a:r>
            <a:r>
              <a:rPr sz="2000" spc="-50" dirty="0">
                <a:latin typeface="Times New Roman"/>
                <a:cs typeface="Times New Roman"/>
              </a:rPr>
              <a:t> в</a:t>
            </a:r>
            <a:endParaRPr sz="2000">
              <a:latin typeface="Times New Roman"/>
              <a:cs typeface="Times New Roman"/>
            </a:endParaRPr>
          </a:p>
          <a:p>
            <a:pPr marL="12700" marR="135890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подвижную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игру,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перекусите,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сделайте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гимнастику.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Продолжите </a:t>
            </a:r>
            <a:r>
              <a:rPr sz="2000" spc="-25" dirty="0">
                <a:latin typeface="Times New Roman"/>
                <a:cs typeface="Times New Roman"/>
              </a:rPr>
              <a:t>коррекционно-</a:t>
            </a:r>
            <a:r>
              <a:rPr sz="2000" spc="-10" dirty="0">
                <a:latin typeface="Times New Roman"/>
                <a:cs typeface="Times New Roman"/>
              </a:rPr>
              <a:t>развивающую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работу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еще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8</a:t>
            </a:r>
            <a:r>
              <a:rPr sz="2000" spc="-10" dirty="0">
                <a:latin typeface="Times New Roman"/>
                <a:cs typeface="Times New Roman"/>
              </a:rPr>
              <a:t> минут.</a:t>
            </a:r>
            <a:r>
              <a:rPr sz="2000" dirty="0">
                <a:latin typeface="Times New Roman"/>
                <a:cs typeface="Times New Roman"/>
              </a:rPr>
              <a:t> В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день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этого </a:t>
            </a:r>
            <a:r>
              <a:rPr sz="2000" dirty="0">
                <a:latin typeface="Times New Roman"/>
                <a:cs typeface="Times New Roman"/>
              </a:rPr>
              <a:t>достаточно.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течение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дня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включите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режим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ребенка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игры-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терапии: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манипуляции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песком,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пальчиковые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игры.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Это</a:t>
            </a:r>
            <a:endParaRPr sz="2000">
              <a:latin typeface="Times New Roman"/>
              <a:cs typeface="Times New Roman"/>
            </a:endParaRPr>
          </a:p>
          <a:p>
            <a:pPr marL="1243965" marR="5080" indent="-317500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обязательно.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Если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ребенок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выдерживает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даже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5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минут </a:t>
            </a:r>
            <a:r>
              <a:rPr sz="2000" dirty="0">
                <a:latin typeface="Times New Roman"/>
                <a:cs typeface="Times New Roman"/>
              </a:rPr>
              <a:t>занятия,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добавьте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перерывы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физкультурными</a:t>
            </a:r>
            <a:endParaRPr sz="2000">
              <a:latin typeface="Times New Roman"/>
              <a:cs typeface="Times New Roman"/>
            </a:endParaRPr>
          </a:p>
          <a:p>
            <a:pPr marL="2348865" marR="51435" indent="-5080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минутками,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но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выполните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все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10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минут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каждого занятия.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3994" y="431418"/>
            <a:ext cx="524573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95"/>
              </a:spcBef>
            </a:pPr>
            <a:r>
              <a:rPr dirty="0"/>
              <a:t>Как</a:t>
            </a:r>
            <a:r>
              <a:rPr spc="-105" dirty="0"/>
              <a:t> </a:t>
            </a:r>
            <a:r>
              <a:rPr spc="-10" dirty="0"/>
              <a:t>помочь</a:t>
            </a:r>
            <a:r>
              <a:rPr spc="-90" dirty="0"/>
              <a:t> </a:t>
            </a:r>
            <a:r>
              <a:rPr spc="-10" dirty="0"/>
              <a:t>ребенку</a:t>
            </a:r>
          </a:p>
          <a:p>
            <a:pPr algn="ctr">
              <a:lnSpc>
                <a:spcPct val="100000"/>
              </a:lnSpc>
            </a:pPr>
            <a:r>
              <a:rPr dirty="0"/>
              <a:t>с</a:t>
            </a:r>
            <a:r>
              <a:rPr spc="-80" dirty="0"/>
              <a:t> </a:t>
            </a:r>
            <a:r>
              <a:rPr spc="-10" dirty="0"/>
              <a:t>особенностями</a:t>
            </a:r>
            <a:r>
              <a:rPr spc="-20" dirty="0"/>
              <a:t> </a:t>
            </a:r>
            <a:r>
              <a:rPr dirty="0"/>
              <a:t>в</a:t>
            </a:r>
            <a:r>
              <a:rPr spc="-75" dirty="0"/>
              <a:t> </a:t>
            </a:r>
            <a:r>
              <a:rPr spc="-10" dirty="0"/>
              <a:t>развитии: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5072" y="1755775"/>
            <a:ext cx="7108190" cy="36849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165" indent="190500">
              <a:lnSpc>
                <a:spcPct val="100000"/>
              </a:lnSpc>
              <a:spcBef>
                <a:spcPts val="105"/>
              </a:spcBef>
              <a:buSzPct val="77500"/>
              <a:buChar char="*"/>
              <a:tabLst>
                <a:tab pos="203200" algn="l"/>
              </a:tabLst>
            </a:pPr>
            <a:r>
              <a:rPr sz="2000" spc="-10" dirty="0">
                <a:latin typeface="Times New Roman"/>
                <a:cs typeface="Times New Roman"/>
              </a:rPr>
              <a:t>Подбадривайте,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хвалите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хорошее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поведение,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празднуйте </a:t>
            </a:r>
            <a:r>
              <a:rPr sz="2000" dirty="0">
                <a:latin typeface="Times New Roman"/>
                <a:cs typeface="Times New Roman"/>
              </a:rPr>
              <a:t>маленькие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победы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(научились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вырезать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из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бумаги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сходите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в </a:t>
            </a:r>
            <a:r>
              <a:rPr sz="2000" dirty="0">
                <a:latin typeface="Times New Roman"/>
                <a:cs typeface="Times New Roman"/>
              </a:rPr>
              <a:t>кино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или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займитесь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другим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любимым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развлечением).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Ребенок </a:t>
            </a:r>
            <a:r>
              <a:rPr sz="2000" dirty="0">
                <a:latin typeface="Times New Roman"/>
                <a:cs typeface="Times New Roman"/>
              </a:rPr>
              <a:t>должен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верить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свои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силы,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испытывать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интерес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от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собственных </a:t>
            </a:r>
            <a:r>
              <a:rPr sz="2000" dirty="0">
                <a:latin typeface="Times New Roman"/>
                <a:cs typeface="Times New Roman"/>
              </a:rPr>
              <a:t>достижений.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Желание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делать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что-</a:t>
            </a:r>
            <a:r>
              <a:rPr sz="2000" dirty="0">
                <a:latin typeface="Times New Roman"/>
                <a:cs typeface="Times New Roman"/>
              </a:rPr>
              <a:t>либо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самостоятельно,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развивая </a:t>
            </a:r>
            <a:r>
              <a:rPr sz="2000" dirty="0">
                <a:latin typeface="Times New Roman"/>
                <a:cs typeface="Times New Roman"/>
              </a:rPr>
              <a:t>активность,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будут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формироваться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поначалу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только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легком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и </a:t>
            </a:r>
            <a:r>
              <a:rPr sz="2000" spc="-10" dirty="0">
                <a:latin typeface="Times New Roman"/>
                <a:cs typeface="Times New Roman"/>
              </a:rPr>
              <a:t>увлекательном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материале.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buFont typeface="Times New Roman"/>
              <a:buChar char="*"/>
            </a:pPr>
            <a:endParaRPr sz="2000">
              <a:latin typeface="Times New Roman"/>
              <a:cs typeface="Times New Roman"/>
            </a:endParaRPr>
          </a:p>
          <a:p>
            <a:pPr marL="111125" marR="5080" indent="-190500" algn="ctr">
              <a:lnSpc>
                <a:spcPct val="100000"/>
              </a:lnSpc>
              <a:spcBef>
                <a:spcPts val="5"/>
              </a:spcBef>
              <a:buSzPct val="77500"/>
              <a:buChar char="*"/>
              <a:tabLst>
                <a:tab pos="111125" algn="l"/>
              </a:tabLst>
            </a:pPr>
            <a:r>
              <a:rPr sz="2000" dirty="0">
                <a:latin typeface="Times New Roman"/>
                <a:cs typeface="Times New Roman"/>
              </a:rPr>
              <a:t>Запаситесь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терпением.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Кстати,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ребенку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оно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тоже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понадобится.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Если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уж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вы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сами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срываетесь,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силах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ждать,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пока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он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застегнет</a:t>
            </a:r>
            <a:endParaRPr sz="2000">
              <a:latin typeface="Times New Roman"/>
              <a:cs typeface="Times New Roman"/>
            </a:endParaRPr>
          </a:p>
          <a:p>
            <a:pPr marL="532765" algn="ctr">
              <a:lnSpc>
                <a:spcPct val="100000"/>
              </a:lnSpc>
            </a:pPr>
            <a:r>
              <a:rPr sz="2000" spc="-35" dirty="0">
                <a:latin typeface="Times New Roman"/>
                <a:cs typeface="Times New Roman"/>
              </a:rPr>
              <a:t>куртку,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вымоет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Times New Roman"/>
                <a:cs typeface="Times New Roman"/>
              </a:rPr>
              <a:t>кружку,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соберет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игрушки,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приготовит</a:t>
            </a:r>
            <a:endParaRPr sz="2000">
              <a:latin typeface="Times New Roman"/>
              <a:cs typeface="Times New Roman"/>
            </a:endParaRPr>
          </a:p>
          <a:p>
            <a:pPr marL="447040" algn="ctr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себе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бутерброд,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чего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ждать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от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него?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8348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95"/>
              </a:spcBef>
            </a:pPr>
            <a:r>
              <a:rPr dirty="0"/>
              <a:t>Как</a:t>
            </a:r>
            <a:r>
              <a:rPr spc="-105" dirty="0"/>
              <a:t> </a:t>
            </a:r>
            <a:r>
              <a:rPr spc="-10" dirty="0"/>
              <a:t>помочь</a:t>
            </a:r>
            <a:r>
              <a:rPr spc="-90" dirty="0"/>
              <a:t> </a:t>
            </a:r>
            <a:r>
              <a:rPr spc="-10" dirty="0"/>
              <a:t>ребенку</a:t>
            </a:r>
          </a:p>
          <a:p>
            <a:pPr algn="ctr">
              <a:lnSpc>
                <a:spcPct val="100000"/>
              </a:lnSpc>
            </a:pPr>
            <a:r>
              <a:rPr dirty="0"/>
              <a:t>с</a:t>
            </a:r>
            <a:r>
              <a:rPr spc="-80" dirty="0"/>
              <a:t> </a:t>
            </a:r>
            <a:r>
              <a:rPr spc="-10" dirty="0"/>
              <a:t>особенностями</a:t>
            </a:r>
            <a:r>
              <a:rPr spc="-20" dirty="0"/>
              <a:t> </a:t>
            </a:r>
            <a:r>
              <a:rPr dirty="0"/>
              <a:t>в</a:t>
            </a:r>
            <a:r>
              <a:rPr spc="-75" dirty="0"/>
              <a:t> </a:t>
            </a:r>
            <a:r>
              <a:rPr spc="-10" dirty="0"/>
              <a:t>развитии: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8839" y="644779"/>
            <a:ext cx="74561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Советы</a:t>
            </a:r>
            <a:r>
              <a:rPr spc="-145" dirty="0"/>
              <a:t> </a:t>
            </a:r>
            <a:r>
              <a:rPr spc="-25" dirty="0"/>
              <a:t>учителя-</a:t>
            </a:r>
            <a:r>
              <a:rPr spc="-10" dirty="0"/>
              <a:t>дефектолога</a:t>
            </a:r>
            <a:r>
              <a:rPr spc="-130" dirty="0"/>
              <a:t> </a:t>
            </a:r>
            <a:r>
              <a:rPr spc="-10" dirty="0"/>
              <a:t>родителям: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0442" y="1244600"/>
            <a:ext cx="7112000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68475" marR="1389380" indent="-29718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Основная</a:t>
            </a:r>
            <a:r>
              <a:rPr sz="2000" b="1" spc="-10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трудность</a:t>
            </a:r>
            <a:r>
              <a:rPr sz="2000" b="1" spc="-8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для</a:t>
            </a:r>
            <a:r>
              <a:rPr sz="2000" b="1" spc="-6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родителей</a:t>
            </a:r>
            <a:r>
              <a:rPr sz="2000" b="1" spc="-70" dirty="0">
                <a:latin typeface="Times New Roman"/>
                <a:cs typeface="Times New Roman"/>
              </a:rPr>
              <a:t> </a:t>
            </a:r>
            <a:r>
              <a:rPr sz="2000" b="1" spc="-50" dirty="0">
                <a:latin typeface="Times New Roman"/>
                <a:cs typeface="Times New Roman"/>
              </a:rPr>
              <a:t>– </a:t>
            </a:r>
            <a:r>
              <a:rPr sz="2000" b="1" dirty="0">
                <a:latin typeface="Times New Roman"/>
                <a:cs typeface="Times New Roman"/>
              </a:rPr>
              <a:t>нежелание</a:t>
            </a:r>
            <a:r>
              <a:rPr sz="2000" b="1" spc="-9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ребенка</a:t>
            </a:r>
            <a:r>
              <a:rPr sz="2000" b="1" spc="-7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заниматься.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39115" indent="253365" algn="just">
              <a:lnSpc>
                <a:spcPct val="100000"/>
              </a:lnSpc>
              <a:buFont typeface="Times New Roman"/>
              <a:buAutoNum type="arabicPeriod"/>
              <a:tabLst>
                <a:tab pos="266065" algn="l"/>
              </a:tabLst>
            </a:pPr>
            <a:r>
              <a:rPr sz="2000" dirty="0">
                <a:latin typeface="Times New Roman"/>
                <a:cs typeface="Times New Roman"/>
              </a:rPr>
              <a:t>Помните,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что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основная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деятельность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детей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игровая.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Все </a:t>
            </a:r>
            <a:r>
              <a:rPr sz="2000" dirty="0">
                <a:latin typeface="Times New Roman"/>
                <a:cs typeface="Times New Roman"/>
              </a:rPr>
              <a:t>занятия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должны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строиться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правилам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игры!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latin typeface="Times New Roman"/>
                <a:cs typeface="Times New Roman"/>
              </a:rPr>
              <a:t>Можно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«отправиться</a:t>
            </a:r>
            <a:r>
              <a:rPr sz="2000" i="1" spc="-9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в</a:t>
            </a:r>
            <a:r>
              <a:rPr sz="2000" i="1" spc="-50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путешествие»</a:t>
            </a:r>
            <a:r>
              <a:rPr sz="2000" i="1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Сказочное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королевство </a:t>
            </a:r>
            <a:r>
              <a:rPr sz="2000" dirty="0">
                <a:latin typeface="Times New Roman"/>
                <a:cs typeface="Times New Roman"/>
              </a:rPr>
              <a:t>или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пойти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гости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Незнайке.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Плюшевый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мишка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или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кукла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тоже </a:t>
            </a:r>
            <a:r>
              <a:rPr sz="2000" dirty="0">
                <a:latin typeface="Times New Roman"/>
                <a:cs typeface="Times New Roman"/>
              </a:rPr>
              <a:t>могут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i="1" spc="-10" dirty="0">
                <a:latin typeface="Times New Roman"/>
                <a:cs typeface="Times New Roman"/>
              </a:rPr>
              <a:t>«побеседовать»</a:t>
            </a:r>
            <a:r>
              <a:rPr sz="2000" i="1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ребёнком.</a:t>
            </a:r>
            <a:endParaRPr sz="2000">
              <a:latin typeface="Times New Roman"/>
              <a:cs typeface="Times New Roman"/>
            </a:endParaRPr>
          </a:p>
          <a:p>
            <a:pPr marL="12700" marR="587375" indent="253365" algn="just">
              <a:lnSpc>
                <a:spcPct val="100000"/>
              </a:lnSpc>
              <a:buFont typeface="Times New Roman"/>
              <a:buAutoNum type="arabicPeriod" startAt="2"/>
              <a:tabLst>
                <a:tab pos="266065" algn="l"/>
              </a:tabLst>
            </a:pP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детьми,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имеющими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отклонения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развитии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необходимо </a:t>
            </a:r>
            <a:r>
              <a:rPr sz="2000" dirty="0">
                <a:latin typeface="Times New Roman"/>
                <a:cs typeface="Times New Roman"/>
              </a:rPr>
              <a:t>заниматься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каждый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день.</a:t>
            </a:r>
            <a:endParaRPr sz="2000">
              <a:latin typeface="Times New Roman"/>
              <a:cs typeface="Times New Roman"/>
            </a:endParaRPr>
          </a:p>
          <a:p>
            <a:pPr marL="265430" indent="-252729" algn="just">
              <a:lnSpc>
                <a:spcPct val="100000"/>
              </a:lnSpc>
              <a:buFont typeface="Times New Roman"/>
              <a:buAutoNum type="arabicPeriod" startAt="2"/>
              <a:tabLst>
                <a:tab pos="265430" algn="l"/>
              </a:tabLst>
            </a:pPr>
            <a:r>
              <a:rPr sz="2000" dirty="0">
                <a:latin typeface="Times New Roman"/>
                <a:cs typeface="Times New Roman"/>
              </a:rPr>
              <a:t>Не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переутомляйте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ребёнка!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Длительность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занятия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без</a:t>
            </a:r>
            <a:endParaRPr sz="2000">
              <a:latin typeface="Times New Roman"/>
              <a:cs typeface="Times New Roman"/>
            </a:endParaRPr>
          </a:p>
          <a:p>
            <a:pPr marL="927100" marR="514984" indent="-915035" algn="just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перерыва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должна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превышать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15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20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минут.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Через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15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20 </a:t>
            </a:r>
            <a:r>
              <a:rPr sz="2000" dirty="0">
                <a:latin typeface="Times New Roman"/>
                <a:cs typeface="Times New Roman"/>
              </a:rPr>
              <a:t>минут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внимание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ребенка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рассеется,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он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будет</a:t>
            </a:r>
            <a:endParaRPr sz="2000">
              <a:latin typeface="Times New Roman"/>
              <a:cs typeface="Times New Roman"/>
            </a:endParaRPr>
          </a:p>
          <a:p>
            <a:pPr marL="111760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способен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воспринимать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никакую информацию.</a:t>
            </a:r>
            <a:endParaRPr sz="2000">
              <a:latin typeface="Times New Roman"/>
              <a:cs typeface="Times New Roman"/>
            </a:endParaRPr>
          </a:p>
          <a:p>
            <a:pPr marL="1562735" marR="432434" indent="-254635" algn="just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Отложите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занятие,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если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ребенок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болен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или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плохо </a:t>
            </a:r>
            <a:r>
              <a:rPr sz="2000" dirty="0">
                <a:latin typeface="Times New Roman"/>
                <a:cs typeface="Times New Roman"/>
              </a:rPr>
              <a:t>себя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чувствует.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170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Советы</a:t>
            </a:r>
            <a:r>
              <a:rPr spc="-145" dirty="0"/>
              <a:t> </a:t>
            </a:r>
            <a:r>
              <a:rPr spc="-25" dirty="0"/>
              <a:t>учителя-</a:t>
            </a:r>
            <a:r>
              <a:rPr spc="-10" dirty="0"/>
              <a:t>дефектолога</a:t>
            </a:r>
            <a:r>
              <a:rPr spc="-130" dirty="0"/>
              <a:t> </a:t>
            </a:r>
            <a:r>
              <a:rPr spc="-10" dirty="0"/>
              <a:t>родителям: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0442" y="1669795"/>
            <a:ext cx="7115809" cy="39897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6700" indent="-254000" algn="just">
              <a:lnSpc>
                <a:spcPct val="100000"/>
              </a:lnSpc>
              <a:spcBef>
                <a:spcPts val="105"/>
              </a:spcBef>
              <a:buFont typeface="Times New Roman"/>
              <a:buAutoNum type="arabicPeriod" startAt="4"/>
              <a:tabLst>
                <a:tab pos="266700" algn="l"/>
              </a:tabLst>
            </a:pPr>
            <a:r>
              <a:rPr sz="2000" spc="-25" dirty="0">
                <a:latin typeface="Times New Roman"/>
                <a:cs typeface="Times New Roman"/>
              </a:rPr>
              <a:t>Знакомьте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ребенка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детской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литературой!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Старайтесь</a:t>
            </a:r>
            <a:endParaRPr sz="20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ежедневно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читать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хоть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несколько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страниц,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рассмотрите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картинки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прочитанному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тексту,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опишите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их,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задайте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ребенку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вопросы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по </a:t>
            </a:r>
            <a:r>
              <a:rPr sz="2000" spc="-35" dirty="0">
                <a:latin typeface="Times New Roman"/>
                <a:cs typeface="Times New Roman"/>
              </a:rPr>
              <a:t>тексту.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Чтение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перед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сном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становится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любимым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занятием</a:t>
            </a:r>
            <a:endParaRPr sz="2000">
              <a:latin typeface="Times New Roman"/>
              <a:cs typeface="Times New Roman"/>
            </a:endParaRPr>
          </a:p>
          <a:p>
            <a:pPr marL="12700" marR="856615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ребенка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ведь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еще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15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20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минут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можно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пободрствовать, </a:t>
            </a:r>
            <a:r>
              <a:rPr sz="2000" dirty="0">
                <a:latin typeface="Times New Roman"/>
                <a:cs typeface="Times New Roman"/>
              </a:rPr>
              <a:t>пообщаться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родителями,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поделиться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своими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секретами.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1001394" indent="253365">
              <a:lnSpc>
                <a:spcPct val="100000"/>
              </a:lnSpc>
              <a:spcBef>
                <a:spcPts val="5"/>
              </a:spcBef>
              <a:buFont typeface="Times New Roman"/>
              <a:buAutoNum type="arabicPeriod" startAt="5"/>
              <a:tabLst>
                <a:tab pos="266065" algn="l"/>
              </a:tabLst>
            </a:pPr>
            <a:r>
              <a:rPr sz="2000" dirty="0">
                <a:latin typeface="Times New Roman"/>
                <a:cs typeface="Times New Roman"/>
              </a:rPr>
              <a:t>Не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перегружайте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информацией!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Разбейте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блок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игр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и </a:t>
            </a:r>
            <a:r>
              <a:rPr sz="2000" dirty="0">
                <a:latin typeface="Times New Roman"/>
                <a:cs typeface="Times New Roman"/>
              </a:rPr>
              <a:t>упражнений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несколько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частей.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Например,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задания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по</a:t>
            </a:r>
            <a:endParaRPr sz="2000">
              <a:latin typeface="Times New Roman"/>
              <a:cs typeface="Times New Roman"/>
            </a:endParaRPr>
          </a:p>
          <a:p>
            <a:pPr marL="927100" marR="5080" indent="-91503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окружающему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миру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сделать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утра,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первой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половине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дня, </a:t>
            </a:r>
            <a:r>
              <a:rPr sz="2000" dirty="0">
                <a:latin typeface="Times New Roman"/>
                <a:cs typeface="Times New Roman"/>
              </a:rPr>
              <a:t>развитием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речи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позанимайтесь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прогулке,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задания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по</a:t>
            </a:r>
            <a:endParaRPr sz="2000">
              <a:latin typeface="Times New Roman"/>
              <a:cs typeface="Times New Roman"/>
            </a:endParaRPr>
          </a:p>
          <a:p>
            <a:pPr marL="1841500">
              <a:lnSpc>
                <a:spcPct val="100000"/>
              </a:lnSpc>
            </a:pPr>
            <a:r>
              <a:rPr sz="2000" spc="-20" dirty="0">
                <a:latin typeface="Times New Roman"/>
                <a:cs typeface="Times New Roman"/>
              </a:rPr>
              <a:t>математике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лучше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выполнить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во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второй</a:t>
            </a:r>
            <a:endParaRPr sz="2000">
              <a:latin typeface="Times New Roman"/>
              <a:cs typeface="Times New Roman"/>
            </a:endParaRPr>
          </a:p>
          <a:p>
            <a:pPr marL="27559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половине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дня.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170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Советы</a:t>
            </a:r>
            <a:r>
              <a:rPr spc="-145" dirty="0"/>
              <a:t> </a:t>
            </a:r>
            <a:r>
              <a:rPr spc="-25" dirty="0"/>
              <a:t>учителя-</a:t>
            </a:r>
            <a:r>
              <a:rPr spc="-10" dirty="0"/>
              <a:t>дефектолога</a:t>
            </a:r>
            <a:r>
              <a:rPr spc="-130" dirty="0"/>
              <a:t> </a:t>
            </a:r>
            <a:r>
              <a:rPr spc="-10" dirty="0"/>
              <a:t>родителям: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6700" indent="-254000">
              <a:lnSpc>
                <a:spcPct val="100000"/>
              </a:lnSpc>
              <a:spcBef>
                <a:spcPts val="105"/>
              </a:spcBef>
              <a:buFont typeface="Times New Roman"/>
              <a:buAutoNum type="arabicPeriod" startAt="6"/>
              <a:tabLst>
                <a:tab pos="266700" algn="l"/>
              </a:tabLst>
            </a:pPr>
            <a:r>
              <a:rPr dirty="0"/>
              <a:t>Пользуйтесь</a:t>
            </a:r>
            <a:r>
              <a:rPr spc="-85" dirty="0"/>
              <a:t> </a:t>
            </a:r>
            <a:r>
              <a:rPr spc="-10" dirty="0"/>
              <a:t>наглядным</a:t>
            </a:r>
            <a:r>
              <a:rPr spc="-70" dirty="0"/>
              <a:t> </a:t>
            </a:r>
            <a:r>
              <a:rPr dirty="0"/>
              <a:t>материалом!</a:t>
            </a:r>
            <a:r>
              <a:rPr spc="-95" dirty="0"/>
              <a:t> </a:t>
            </a:r>
            <a:r>
              <a:rPr dirty="0"/>
              <a:t>Детям</a:t>
            </a:r>
            <a:r>
              <a:rPr spc="-80" dirty="0"/>
              <a:t> </a:t>
            </a:r>
            <a:r>
              <a:rPr spc="-10" dirty="0"/>
              <a:t>трудно</a:t>
            </a:r>
          </a:p>
          <a:p>
            <a:pPr marL="12700" marR="5080">
              <a:lnSpc>
                <a:spcPct val="100000"/>
              </a:lnSpc>
            </a:pPr>
            <a:r>
              <a:rPr spc="-10" dirty="0"/>
              <a:t>воспринимать</a:t>
            </a:r>
            <a:r>
              <a:rPr spc="-30" dirty="0"/>
              <a:t> </a:t>
            </a:r>
            <a:r>
              <a:rPr dirty="0"/>
              <a:t>слова,</a:t>
            </a:r>
            <a:r>
              <a:rPr spc="-50" dirty="0"/>
              <a:t> </a:t>
            </a:r>
            <a:r>
              <a:rPr spc="-10" dirty="0"/>
              <a:t>оторванные</a:t>
            </a:r>
            <a:r>
              <a:rPr spc="-45" dirty="0"/>
              <a:t> </a:t>
            </a:r>
            <a:r>
              <a:rPr dirty="0"/>
              <a:t>от</a:t>
            </a:r>
            <a:r>
              <a:rPr spc="-40" dirty="0"/>
              <a:t> </a:t>
            </a:r>
            <a:r>
              <a:rPr spc="-10" dirty="0"/>
              <a:t>изображения.</a:t>
            </a:r>
            <a:r>
              <a:rPr spc="-25" dirty="0"/>
              <a:t> </a:t>
            </a:r>
            <a:r>
              <a:rPr dirty="0"/>
              <a:t>Например,</a:t>
            </a:r>
            <a:r>
              <a:rPr spc="-45" dirty="0"/>
              <a:t> </a:t>
            </a:r>
            <a:r>
              <a:rPr spc="-25" dirty="0"/>
              <a:t>при </a:t>
            </a:r>
            <a:r>
              <a:rPr dirty="0"/>
              <a:t>изучении</a:t>
            </a:r>
            <a:r>
              <a:rPr spc="-50" dirty="0"/>
              <a:t> </a:t>
            </a:r>
            <a:r>
              <a:rPr dirty="0"/>
              <a:t>темы</a:t>
            </a:r>
            <a:r>
              <a:rPr spc="-55" dirty="0"/>
              <a:t> </a:t>
            </a:r>
            <a:r>
              <a:rPr i="1" dirty="0">
                <a:latin typeface="Times New Roman"/>
                <a:cs typeface="Times New Roman"/>
              </a:rPr>
              <a:t>«Фрукты»</a:t>
            </a:r>
            <a:r>
              <a:rPr dirty="0"/>
              <a:t>,</a:t>
            </a:r>
            <a:r>
              <a:rPr spc="-75" dirty="0"/>
              <a:t> </a:t>
            </a:r>
            <a:r>
              <a:rPr dirty="0"/>
              <a:t>покажите</a:t>
            </a:r>
            <a:r>
              <a:rPr spc="-50" dirty="0"/>
              <a:t> </a:t>
            </a:r>
            <a:r>
              <a:rPr dirty="0"/>
              <a:t>их</a:t>
            </a:r>
            <a:r>
              <a:rPr spc="-50" dirty="0"/>
              <a:t> </a:t>
            </a:r>
            <a:r>
              <a:rPr dirty="0"/>
              <a:t>в</a:t>
            </a:r>
            <a:r>
              <a:rPr spc="-55" dirty="0"/>
              <a:t> </a:t>
            </a:r>
            <a:r>
              <a:rPr spc="-10" dirty="0"/>
              <a:t>натуральном</a:t>
            </a:r>
            <a:r>
              <a:rPr spc="-50" dirty="0"/>
              <a:t> </a:t>
            </a:r>
            <a:r>
              <a:rPr dirty="0"/>
              <a:t>виде</a:t>
            </a:r>
            <a:r>
              <a:rPr spc="-50" dirty="0"/>
              <a:t> </a:t>
            </a:r>
            <a:r>
              <a:rPr spc="-25" dirty="0"/>
              <a:t>или </a:t>
            </a:r>
            <a:r>
              <a:rPr dirty="0"/>
              <a:t>воспользуйтесь</a:t>
            </a:r>
            <a:r>
              <a:rPr spc="-65" dirty="0"/>
              <a:t> </a:t>
            </a:r>
            <a:r>
              <a:rPr spc="-10" dirty="0"/>
              <a:t>муляжами,</a:t>
            </a:r>
            <a:r>
              <a:rPr spc="-45" dirty="0"/>
              <a:t> </a:t>
            </a:r>
            <a:r>
              <a:rPr spc="-10" dirty="0"/>
              <a:t>картинками.</a:t>
            </a: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pc="-10" dirty="0"/>
          </a:p>
          <a:p>
            <a:pPr marL="12700" marR="527685" indent="254000" algn="just">
              <a:lnSpc>
                <a:spcPct val="100000"/>
              </a:lnSpc>
              <a:buFont typeface="Times New Roman"/>
              <a:buAutoNum type="arabicPeriod" startAt="7"/>
              <a:tabLst>
                <a:tab pos="266700" algn="l"/>
              </a:tabLst>
            </a:pPr>
            <a:r>
              <a:rPr spc="-20" dirty="0"/>
              <a:t>Говорите</a:t>
            </a:r>
            <a:r>
              <a:rPr spc="-85" dirty="0"/>
              <a:t> </a:t>
            </a:r>
            <a:r>
              <a:rPr dirty="0"/>
              <a:t>четко,</a:t>
            </a:r>
            <a:r>
              <a:rPr spc="-80" dirty="0"/>
              <a:t> </a:t>
            </a:r>
            <a:r>
              <a:rPr dirty="0"/>
              <a:t>повернувшись</a:t>
            </a:r>
            <a:r>
              <a:rPr spc="-70" dirty="0"/>
              <a:t> </a:t>
            </a:r>
            <a:r>
              <a:rPr dirty="0"/>
              <a:t>лицом</a:t>
            </a:r>
            <a:r>
              <a:rPr spc="-60" dirty="0"/>
              <a:t> </a:t>
            </a:r>
            <a:r>
              <a:rPr dirty="0"/>
              <a:t>к</a:t>
            </a:r>
            <a:r>
              <a:rPr spc="-75" dirty="0"/>
              <a:t> </a:t>
            </a:r>
            <a:r>
              <a:rPr spc="-30" dirty="0"/>
              <a:t>ребенку.</a:t>
            </a:r>
            <a:r>
              <a:rPr spc="-60" dirty="0"/>
              <a:t> </a:t>
            </a:r>
            <a:r>
              <a:rPr dirty="0"/>
              <a:t>Пусть</a:t>
            </a:r>
            <a:r>
              <a:rPr spc="-65" dirty="0"/>
              <a:t> </a:t>
            </a:r>
            <a:r>
              <a:rPr spc="-25" dirty="0"/>
              <a:t>он </a:t>
            </a:r>
            <a:r>
              <a:rPr dirty="0"/>
              <a:t>видит</a:t>
            </a:r>
            <a:r>
              <a:rPr spc="-60" dirty="0"/>
              <a:t> </a:t>
            </a:r>
            <a:r>
              <a:rPr dirty="0"/>
              <a:t>движения</a:t>
            </a:r>
            <a:r>
              <a:rPr spc="-40" dirty="0"/>
              <a:t> </a:t>
            </a:r>
            <a:r>
              <a:rPr dirty="0"/>
              <a:t>ваших</a:t>
            </a:r>
            <a:r>
              <a:rPr spc="-70" dirty="0"/>
              <a:t> </a:t>
            </a:r>
            <a:r>
              <a:rPr dirty="0"/>
              <a:t>губ,</a:t>
            </a:r>
            <a:r>
              <a:rPr spc="-60" dirty="0"/>
              <a:t> </a:t>
            </a:r>
            <a:r>
              <a:rPr dirty="0"/>
              <a:t>запоминает</a:t>
            </a:r>
            <a:r>
              <a:rPr spc="-70" dirty="0"/>
              <a:t> </a:t>
            </a:r>
            <a:r>
              <a:rPr dirty="0"/>
              <a:t>их.</a:t>
            </a:r>
            <a:r>
              <a:rPr spc="-60" dirty="0"/>
              <a:t> </a:t>
            </a:r>
            <a:r>
              <a:rPr dirty="0"/>
              <a:t>Не</a:t>
            </a:r>
            <a:r>
              <a:rPr spc="-60" dirty="0"/>
              <a:t> </a:t>
            </a:r>
            <a:r>
              <a:rPr spc="-10" dirty="0"/>
              <a:t>употребляйте </a:t>
            </a:r>
            <a:r>
              <a:rPr dirty="0"/>
              <a:t>слово</a:t>
            </a:r>
            <a:r>
              <a:rPr spc="-30" dirty="0"/>
              <a:t> </a:t>
            </a:r>
            <a:r>
              <a:rPr i="1" dirty="0">
                <a:latin typeface="Times New Roman"/>
                <a:cs typeface="Times New Roman"/>
              </a:rPr>
              <a:t>«неправильно»</a:t>
            </a:r>
            <a:r>
              <a:rPr dirty="0"/>
              <a:t>!</a:t>
            </a:r>
            <a:r>
              <a:rPr spc="-65" dirty="0"/>
              <a:t> </a:t>
            </a:r>
            <a:r>
              <a:rPr dirty="0"/>
              <a:t>Не</a:t>
            </a:r>
            <a:r>
              <a:rPr spc="-25" dirty="0"/>
              <a:t> </a:t>
            </a:r>
            <a:r>
              <a:rPr i="1" spc="-10" dirty="0">
                <a:latin typeface="Times New Roman"/>
                <a:cs typeface="Times New Roman"/>
              </a:rPr>
              <a:t>«сюсюкайтесь»</a:t>
            </a:r>
            <a:r>
              <a:rPr spc="-10" dirty="0"/>
              <a:t>!</a:t>
            </a:r>
          </a:p>
          <a:p>
            <a:pPr>
              <a:lnSpc>
                <a:spcPct val="100000"/>
              </a:lnSpc>
              <a:spcBef>
                <a:spcPts val="100"/>
              </a:spcBef>
              <a:buFont typeface="Times New Roman"/>
              <a:buAutoNum type="arabicPeriod" startAt="7"/>
            </a:pPr>
            <a:endParaRPr spc="-10" dirty="0"/>
          </a:p>
          <a:p>
            <a:pPr marL="266065" indent="-253365" algn="just">
              <a:lnSpc>
                <a:spcPct val="100000"/>
              </a:lnSpc>
              <a:spcBef>
                <a:spcPts val="5"/>
              </a:spcBef>
              <a:buFont typeface="Times New Roman"/>
              <a:buAutoNum type="arabicPeriod" startAt="7"/>
              <a:tabLst>
                <a:tab pos="266065" algn="l"/>
              </a:tabLst>
            </a:pPr>
            <a:r>
              <a:rPr spc="-10" dirty="0"/>
              <a:t>Поддерживайте</a:t>
            </a:r>
            <a:r>
              <a:rPr spc="-70" dirty="0"/>
              <a:t> </a:t>
            </a:r>
            <a:r>
              <a:rPr dirty="0"/>
              <a:t>все</a:t>
            </a:r>
            <a:r>
              <a:rPr spc="-50" dirty="0"/>
              <a:t> </a:t>
            </a:r>
            <a:r>
              <a:rPr spc="-10" dirty="0"/>
              <a:t>начинания</a:t>
            </a:r>
            <a:r>
              <a:rPr spc="-25" dirty="0"/>
              <a:t> </a:t>
            </a:r>
            <a:r>
              <a:rPr dirty="0"/>
              <a:t>ребёнка,</a:t>
            </a:r>
            <a:r>
              <a:rPr spc="-45" dirty="0"/>
              <a:t> </a:t>
            </a:r>
            <a:r>
              <a:rPr dirty="0"/>
              <a:t>хвалите</a:t>
            </a:r>
            <a:r>
              <a:rPr spc="-45" dirty="0"/>
              <a:t> </a:t>
            </a:r>
            <a:r>
              <a:rPr dirty="0"/>
              <a:t>даже</a:t>
            </a:r>
            <a:r>
              <a:rPr spc="-65" dirty="0"/>
              <a:t> </a:t>
            </a:r>
            <a:r>
              <a:rPr spc="-25" dirty="0"/>
              <a:t>за</a:t>
            </a:r>
          </a:p>
          <a:p>
            <a:pPr marL="1841500" marR="923290" indent="-914400">
              <a:lnSpc>
                <a:spcPct val="100000"/>
              </a:lnSpc>
            </a:pPr>
            <a:r>
              <a:rPr spc="-10" dirty="0"/>
              <a:t>незначительные</a:t>
            </a:r>
            <a:r>
              <a:rPr spc="-20" dirty="0"/>
              <a:t> </a:t>
            </a:r>
            <a:r>
              <a:rPr dirty="0"/>
              <a:t>успехи.</a:t>
            </a:r>
            <a:r>
              <a:rPr spc="-40" dirty="0"/>
              <a:t> </a:t>
            </a:r>
            <a:r>
              <a:rPr dirty="0"/>
              <a:t>Не</a:t>
            </a:r>
            <a:r>
              <a:rPr spc="-40" dirty="0"/>
              <a:t> </a:t>
            </a:r>
            <a:r>
              <a:rPr dirty="0"/>
              <a:t>требуйте</a:t>
            </a:r>
            <a:r>
              <a:rPr spc="-55" dirty="0"/>
              <a:t> </a:t>
            </a:r>
            <a:r>
              <a:rPr dirty="0"/>
              <a:t>от</a:t>
            </a:r>
            <a:r>
              <a:rPr spc="-50" dirty="0"/>
              <a:t> </a:t>
            </a:r>
            <a:r>
              <a:rPr spc="-20" dirty="0"/>
              <a:t>него </a:t>
            </a:r>
            <a:r>
              <a:rPr spc="-10" dirty="0"/>
              <a:t>правильного</a:t>
            </a:r>
            <a:r>
              <a:rPr spc="-70" dirty="0"/>
              <a:t> </a:t>
            </a:r>
            <a:r>
              <a:rPr dirty="0"/>
              <a:t>произношения</a:t>
            </a:r>
            <a:r>
              <a:rPr spc="-80" dirty="0"/>
              <a:t> </a:t>
            </a:r>
            <a:r>
              <a:rPr dirty="0"/>
              <a:t>слова</a:t>
            </a:r>
            <a:r>
              <a:rPr spc="-85" dirty="0"/>
              <a:t> </a:t>
            </a:r>
            <a:r>
              <a:rPr spc="-10" dirty="0"/>
              <a:t>сразу.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8526" y="345135"/>
            <a:ext cx="587565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7310" marR="5080" indent="-55244">
              <a:lnSpc>
                <a:spcPct val="100000"/>
              </a:lnSpc>
              <a:spcBef>
                <a:spcPts val="95"/>
              </a:spcBef>
            </a:pPr>
            <a:r>
              <a:rPr dirty="0"/>
              <a:t>Игры</a:t>
            </a:r>
            <a:r>
              <a:rPr spc="-90" dirty="0"/>
              <a:t> </a:t>
            </a:r>
            <a:r>
              <a:rPr dirty="0"/>
              <a:t>и</a:t>
            </a:r>
            <a:r>
              <a:rPr spc="-90" dirty="0"/>
              <a:t> </a:t>
            </a:r>
            <a:r>
              <a:rPr dirty="0"/>
              <a:t>игровые</a:t>
            </a:r>
            <a:r>
              <a:rPr spc="-60" dirty="0"/>
              <a:t> </a:t>
            </a:r>
            <a:r>
              <a:rPr spc="-10" dirty="0"/>
              <a:t>упражнения</a:t>
            </a:r>
            <a:r>
              <a:rPr spc="-50" dirty="0"/>
              <a:t> </a:t>
            </a:r>
            <a:r>
              <a:rPr spc="-25" dirty="0"/>
              <a:t>для </a:t>
            </a:r>
            <a:r>
              <a:rPr dirty="0"/>
              <a:t>развития</a:t>
            </a:r>
            <a:r>
              <a:rPr spc="-130" dirty="0"/>
              <a:t> </a:t>
            </a:r>
            <a:r>
              <a:rPr dirty="0"/>
              <a:t>психических</a:t>
            </a:r>
            <a:r>
              <a:rPr spc="-135" dirty="0"/>
              <a:t> </a:t>
            </a:r>
            <a:r>
              <a:rPr spc="-10" dirty="0"/>
              <a:t>функций: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0442" y="1277238"/>
            <a:ext cx="7069455" cy="5208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Зрительное</a:t>
            </a:r>
            <a:r>
              <a:rPr sz="2000" i="1" u="sng" spc="-1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внимание: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Игры: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«Найди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отличия»,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«Найди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два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одинаковых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предмета»,</a:t>
            </a:r>
            <a:endParaRPr sz="2000">
              <a:latin typeface="Times New Roman"/>
              <a:cs typeface="Times New Roman"/>
            </a:endParaRPr>
          </a:p>
          <a:p>
            <a:pPr marL="12700" marR="508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«Найди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половинку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предмета»,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«Найди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точно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такую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же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картинку </a:t>
            </a:r>
            <a:r>
              <a:rPr sz="2000" dirty="0">
                <a:latin typeface="Times New Roman"/>
                <a:cs typeface="Times New Roman"/>
              </a:rPr>
              <a:t>или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предмет»,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«Что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забыл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изобразить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художник»,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«Узнай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по </a:t>
            </a:r>
            <a:r>
              <a:rPr sz="2000" dirty="0">
                <a:latin typeface="Times New Roman"/>
                <a:cs typeface="Times New Roman"/>
              </a:rPr>
              <a:t>силуэту»,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«Узнавание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наложенных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пересекающих </a:t>
            </a:r>
            <a:r>
              <a:rPr sz="2000" dirty="0">
                <a:latin typeface="Times New Roman"/>
                <a:cs typeface="Times New Roman"/>
              </a:rPr>
              <a:t>(зашумленных)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изображений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предметов»,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«Лабиринты».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168910">
              <a:lnSpc>
                <a:spcPct val="100000"/>
              </a:lnSpc>
              <a:spcBef>
                <a:spcPts val="5"/>
              </a:spcBef>
            </a:pPr>
            <a:r>
              <a:rPr sz="2000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Слуховое</a:t>
            </a:r>
            <a:r>
              <a:rPr sz="2000" i="1" u="sng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внимание:</a:t>
            </a:r>
            <a:r>
              <a:rPr sz="2000" i="1" u="sng" spc="-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Игры: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«Бывает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бывает»,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«Съедобное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– </a:t>
            </a:r>
            <a:r>
              <a:rPr sz="2000" dirty="0">
                <a:latin typeface="Times New Roman"/>
                <a:cs typeface="Times New Roman"/>
              </a:rPr>
              <a:t>несъедобное»,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«Можно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нельзя»,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«Да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нет»,</a:t>
            </a:r>
            <a:r>
              <a:rPr sz="2000" spc="-20" dirty="0">
                <a:latin typeface="Times New Roman"/>
                <a:cs typeface="Times New Roman"/>
              </a:rPr>
              <a:t> «Кто</a:t>
            </a:r>
            <a:endParaRPr sz="2000">
              <a:latin typeface="Times New Roman"/>
              <a:cs typeface="Times New Roman"/>
            </a:endParaRPr>
          </a:p>
          <a:p>
            <a:pPr marL="12700" marR="713740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внимательный»,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«Вода,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дорога,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воздух»,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«Едем,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плаваем, </a:t>
            </a:r>
            <a:r>
              <a:rPr sz="2000" dirty="0">
                <a:latin typeface="Times New Roman"/>
                <a:cs typeface="Times New Roman"/>
              </a:rPr>
              <a:t>летаем»,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«Во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саду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ли,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-10" dirty="0">
                <a:latin typeface="Times New Roman"/>
                <a:cs typeface="Times New Roman"/>
              </a:rPr>
              <a:t> огороде»,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«Внимательно</a:t>
            </a:r>
            <a:r>
              <a:rPr sz="2000" dirty="0">
                <a:latin typeface="Times New Roman"/>
                <a:cs typeface="Times New Roman"/>
              </a:rPr>
              <a:t> слушай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и </a:t>
            </a:r>
            <a:r>
              <a:rPr sz="2000" dirty="0">
                <a:latin typeface="Times New Roman"/>
                <a:cs typeface="Times New Roman"/>
              </a:rPr>
              <a:t>быстро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отвечай»,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«Назови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части».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sz="20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Зрительная</a:t>
            </a:r>
            <a:r>
              <a:rPr sz="2000" i="1" u="sng" spc="-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память:</a:t>
            </a:r>
            <a:r>
              <a:rPr sz="2000" i="1" u="sng" spc="-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Игры: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«Какого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предмета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стало»,</a:t>
            </a:r>
            <a:endParaRPr sz="2000">
              <a:latin typeface="Times New Roman"/>
              <a:cs typeface="Times New Roman"/>
            </a:endParaRPr>
          </a:p>
          <a:p>
            <a:pPr marL="1841500" marR="21590" indent="-5334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«Посмотри,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запомни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назови»,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«Повтори,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не </a:t>
            </a:r>
            <a:r>
              <a:rPr sz="2000" dirty="0">
                <a:latin typeface="Times New Roman"/>
                <a:cs typeface="Times New Roman"/>
              </a:rPr>
              <a:t>ошибись»,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«Кто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знает,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пусть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продолжает»,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«Что</a:t>
            </a:r>
            <a:endParaRPr sz="2000">
              <a:latin typeface="Times New Roman"/>
              <a:cs typeface="Times New Roman"/>
            </a:endParaRPr>
          </a:p>
          <a:p>
            <a:pPr marL="2286635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изменилось»;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0020" y="1028522"/>
            <a:ext cx="7094220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Слуховая</a:t>
            </a:r>
            <a:r>
              <a:rPr sz="2000" i="1" u="sng" spc="-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память:</a:t>
            </a:r>
            <a:r>
              <a:rPr sz="2000" i="1" u="sng" spc="-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Игры: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«Кто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знает,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пусть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продолжает»,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«Цепочка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слов»,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«Кто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больше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запомнит?»,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«Телефон»,</a:t>
            </a:r>
            <a:endParaRPr sz="2000">
              <a:latin typeface="Times New Roman"/>
              <a:cs typeface="Times New Roman"/>
            </a:endParaRPr>
          </a:p>
          <a:p>
            <a:pPr marL="12700" marR="762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«Послушай,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запомни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повтори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слова»,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«Запомни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назови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пары </a:t>
            </a:r>
            <a:r>
              <a:rPr sz="2000" dirty="0">
                <a:latin typeface="Times New Roman"/>
                <a:cs typeface="Times New Roman"/>
              </a:rPr>
              <a:t>слов»,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«Подбери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нужное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слово»,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«Кто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больше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назовет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слов, которые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подходят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данному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слову?»,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«Внимательно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слушай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и </a:t>
            </a:r>
            <a:r>
              <a:rPr sz="2000" dirty="0">
                <a:latin typeface="Times New Roman"/>
                <a:cs typeface="Times New Roman"/>
              </a:rPr>
              <a:t>выполняй»;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заучивание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потешки,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загадки,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стихотворения;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пересказ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сказки,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рассказа.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Зрительное</a:t>
            </a:r>
            <a:r>
              <a:rPr sz="2000" i="1" u="sng" spc="-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восприятие:</a:t>
            </a:r>
            <a:r>
              <a:rPr sz="2000" i="1" u="sng" spc="-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Величина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(пирамидки,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стаканчики,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20" dirty="0">
                <a:latin typeface="Times New Roman"/>
                <a:cs typeface="Times New Roman"/>
              </a:rPr>
              <a:t>«Какой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предмет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самый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большой»,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«Какой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предмет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самый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маленький»,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«Высокий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низкий»,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«Толстый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тонкий»,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«Длинный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короткий»,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«Широкий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узкий»);</a:t>
            </a:r>
            <a:endParaRPr sz="2000">
              <a:latin typeface="Times New Roman"/>
              <a:cs typeface="Times New Roman"/>
            </a:endParaRPr>
          </a:p>
          <a:p>
            <a:pPr marL="926465">
              <a:lnSpc>
                <a:spcPct val="100000"/>
              </a:lnSpc>
            </a:pPr>
            <a:r>
              <a:rPr sz="20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Цвет:</a:t>
            </a:r>
            <a:r>
              <a:rPr sz="2000" i="1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(4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года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основные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цвета;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5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лет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основные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и</a:t>
            </a:r>
            <a:endParaRPr sz="2000">
              <a:latin typeface="Times New Roman"/>
              <a:cs typeface="Times New Roman"/>
            </a:endParaRPr>
          </a:p>
          <a:p>
            <a:pPr marL="1181100" marR="5080" indent="-6413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оранжевый,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коричневый,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голубой,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фиолетовый;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6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лет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– </a:t>
            </a:r>
            <a:r>
              <a:rPr sz="2000" dirty="0">
                <a:latin typeface="Times New Roman"/>
                <a:cs typeface="Times New Roman"/>
              </a:rPr>
              <a:t>основные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розовый,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светло-</a:t>
            </a:r>
            <a:r>
              <a:rPr sz="2000" dirty="0">
                <a:latin typeface="Times New Roman"/>
                <a:cs typeface="Times New Roman"/>
              </a:rPr>
              <a:t>зеленый,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серый;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7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лет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– </a:t>
            </a:r>
            <a:r>
              <a:rPr sz="2000" dirty="0">
                <a:latin typeface="Times New Roman"/>
                <a:cs typeface="Times New Roman"/>
              </a:rPr>
              <a:t>основные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8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оттенков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более);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1236</Words>
  <Application>Microsoft Office PowerPoint</Application>
  <PresentationFormat>Экран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Akrobat Black</vt:lpstr>
      <vt:lpstr>Arial</vt:lpstr>
      <vt:lpstr>Times New Roman</vt:lpstr>
      <vt:lpstr>Office Theme</vt:lpstr>
      <vt:lpstr>Советы                     учителя-дефектолога</vt:lpstr>
      <vt:lpstr>Как помочь ребенку с особенностями в развитии:</vt:lpstr>
      <vt:lpstr>Как помочь ребенку с особенностями в развитии:</vt:lpstr>
      <vt:lpstr>Как помочь ребенку с особенностями в развитии:</vt:lpstr>
      <vt:lpstr>Советы учителя-дефектолога родителям:</vt:lpstr>
      <vt:lpstr>Советы учителя-дефектолога родителям:</vt:lpstr>
      <vt:lpstr>Советы учителя-дефектолога родителям:</vt:lpstr>
      <vt:lpstr>Игры и игровые упражнения для развития психических функций:</vt:lpstr>
      <vt:lpstr>Презентация PowerPoint</vt:lpstr>
      <vt:lpstr>Презентация PowerPoint</vt:lpstr>
      <vt:lpstr>Успехов на занятиях и радости в общении!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Александра</dc:creator>
  <cp:lastModifiedBy>Lena</cp:lastModifiedBy>
  <cp:revision>1</cp:revision>
  <dcterms:created xsi:type="dcterms:W3CDTF">2024-12-16T13:30:47Z</dcterms:created>
  <dcterms:modified xsi:type="dcterms:W3CDTF">2024-12-16T13:33:49Z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2020-01-15T00:00:00Z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2024-12-16T00:00:00Z</vt:filetime>
  </property>
  <property fmtid="{D5CDD505-2E9C-101B-9397-08002B2CF9AE}" pid="5" name="Producer">
    <vt:lpwstr>Microsoft® PowerPoint® 2010</vt:lpwstr>
  </property>
</Properties>
</file>